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3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8" r:id="rId14"/>
    <p:sldId id="308" r:id="rId15"/>
    <p:sldId id="341" r:id="rId16"/>
    <p:sldId id="325" r:id="rId17"/>
    <p:sldId id="323" r:id="rId18"/>
    <p:sldId id="326" r:id="rId19"/>
    <p:sldId id="310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</p:sldIdLst>
  <p:sldSz cx="9906000" cy="6858000" type="A4"/>
  <p:notesSz cx="6797675" cy="9926638"/>
  <p:embeddedFontLst>
    <p:embeddedFont>
      <p:font typeface="삼성고딕 L" charset="-127"/>
      <p:regular r:id="rId35"/>
    </p:embeddedFont>
    <p:embeddedFont>
      <p:font typeface="삼성긴고딕 Regular" charset="-127"/>
      <p:regular r:id="rId36"/>
    </p:embeddedFont>
    <p:embeddedFont>
      <p:font typeface="맑은 고딕" pitchFamily="34" charset="-127"/>
      <p:regular r:id="rId37"/>
      <p:bold r:id="rId38"/>
    </p:embeddedFont>
    <p:embeddedFont>
      <p:font typeface="Arial Black" pitchFamily="34" charset="0"/>
      <p:bold r:id="rId39"/>
    </p:embeddedFont>
    <p:embeddedFont>
      <p:font typeface="Aharoni" pitchFamily="2" charset="-79"/>
      <p:bold r:id="rId40"/>
    </p:embeddedFont>
    <p:embeddedFont>
      <p:font typeface="Verdana" pitchFamily="34" charset="0"/>
      <p:regular r:id="rId41"/>
      <p:bold r:id="rId42"/>
      <p:italic r:id="rId43"/>
      <p:boldItalic r:id="rId44"/>
    </p:embeddedFont>
    <p:embeddedFont>
      <p:font typeface="Samsung InterFace" pitchFamily="34" charset="0"/>
      <p:regular r:id="rId45"/>
      <p:bold r:id="rId46"/>
      <p:italic r:id="rId47"/>
      <p:boldItalic r:id="rId48"/>
    </p:embeddedFont>
    <p:embeddedFont>
      <p:font typeface="Calibri" pitchFamily="34" charset="0"/>
      <p:regular r:id="rId49"/>
      <p:bold r:id="rId50"/>
      <p:italic r:id="rId51"/>
      <p:boldItalic r:id="rId52"/>
    </p:embeddedFont>
    <p:embeddedFont>
      <p:font typeface="삼성고딕 M" charset="-127"/>
      <p:regular r:id="rId53"/>
    </p:embeddedFont>
  </p:embeddedFontLst>
  <p:defaultTextStyle>
    <a:defPPr>
      <a:defRPr lang="ko-KR"/>
    </a:defPPr>
    <a:lvl1pPr marL="0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FF66"/>
    <a:srgbClr val="F2F2F2"/>
    <a:srgbClr val="B0B0B0"/>
    <a:srgbClr val="BABABA"/>
    <a:srgbClr val="2944CD"/>
    <a:srgbClr val="3333CC"/>
    <a:srgbClr val="16529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2" autoAdjust="0"/>
    <p:restoredTop sz="84023" autoAdjust="0"/>
  </p:normalViewPr>
  <p:slideViewPr>
    <p:cSldViewPr>
      <p:cViewPr>
        <p:scale>
          <a:sx n="100" d="100"/>
          <a:sy n="100" d="100"/>
        </p:scale>
        <p:origin x="-1752" y="5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4014" y="-102"/>
      </p:cViewPr>
      <p:guideLst>
        <p:guide orient="horz" pos="3126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23AC6C-618E-4E82-9046-0ED6D5D9EDC5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71E8562C-1149-4546-B1C7-F6460E51C786}">
      <dgm:prSet phldrT="[텍스트]"/>
      <dgm:spPr>
        <a:solidFill>
          <a:srgbClr val="6600CC">
            <a:alpha val="49804"/>
          </a:srgbClr>
        </a:solidFill>
      </dgm:spPr>
      <dgm:t>
        <a:bodyPr/>
        <a:lstStyle/>
        <a:p>
          <a:pPr latinLnBrk="1"/>
          <a:r>
            <a:rPr lang="ko-KR" altLang="en-US" dirty="0" smtClean="0"/>
            <a:t> </a:t>
          </a:r>
          <a:endParaRPr lang="ko-KR" altLang="en-US" dirty="0"/>
        </a:p>
      </dgm:t>
    </dgm:pt>
    <dgm:pt modelId="{5CD912FC-2231-40A2-84EC-BAB0AF1247D9}" type="parTrans" cxnId="{21A9E31D-6F90-4964-8A71-4D640C30AF5C}">
      <dgm:prSet/>
      <dgm:spPr/>
      <dgm:t>
        <a:bodyPr/>
        <a:lstStyle/>
        <a:p>
          <a:pPr latinLnBrk="1"/>
          <a:endParaRPr lang="ko-KR" altLang="en-US"/>
        </a:p>
      </dgm:t>
    </dgm:pt>
    <dgm:pt modelId="{7173DBF1-E780-4A4A-BEC9-5F7276A9EE66}" type="sibTrans" cxnId="{21A9E31D-6F90-4964-8A71-4D640C30AF5C}">
      <dgm:prSet/>
      <dgm:spPr/>
      <dgm:t>
        <a:bodyPr/>
        <a:lstStyle/>
        <a:p>
          <a:pPr latinLnBrk="1"/>
          <a:endParaRPr lang="ko-KR" altLang="en-US"/>
        </a:p>
      </dgm:t>
    </dgm:pt>
    <dgm:pt modelId="{45B85D70-FCA1-4615-8EAD-29D14585F408}">
      <dgm:prSet phldrT="[텍스트]"/>
      <dgm:spPr>
        <a:solidFill>
          <a:srgbClr val="339966">
            <a:alpha val="49804"/>
          </a:srgbClr>
        </a:solidFill>
      </dgm:spPr>
      <dgm:t>
        <a:bodyPr/>
        <a:lstStyle/>
        <a:p>
          <a:pPr latinLnBrk="1"/>
          <a:r>
            <a:rPr lang="ko-KR" altLang="en-US" dirty="0" smtClean="0"/>
            <a:t> </a:t>
          </a:r>
          <a:endParaRPr lang="ko-KR" altLang="en-US" dirty="0"/>
        </a:p>
      </dgm:t>
    </dgm:pt>
    <dgm:pt modelId="{DF572D3F-F092-4045-9610-D4780487FFC8}" type="parTrans" cxnId="{A9C562F9-48C8-48E4-8940-39B2E6F43CAB}">
      <dgm:prSet/>
      <dgm:spPr/>
      <dgm:t>
        <a:bodyPr/>
        <a:lstStyle/>
        <a:p>
          <a:pPr latinLnBrk="1"/>
          <a:endParaRPr lang="ko-KR" altLang="en-US"/>
        </a:p>
      </dgm:t>
    </dgm:pt>
    <dgm:pt modelId="{4F34E1C2-5A6A-49A5-910B-0653BECADF84}" type="sibTrans" cxnId="{A9C562F9-48C8-48E4-8940-39B2E6F43CAB}">
      <dgm:prSet/>
      <dgm:spPr/>
      <dgm:t>
        <a:bodyPr/>
        <a:lstStyle/>
        <a:p>
          <a:pPr latinLnBrk="1"/>
          <a:endParaRPr lang="ko-KR" altLang="en-US"/>
        </a:p>
      </dgm:t>
    </dgm:pt>
    <dgm:pt modelId="{53D80B9B-3734-4F80-A06C-5F18E5469B57}">
      <dgm:prSet phldrT="[텍스트]"/>
      <dgm:spPr>
        <a:solidFill>
          <a:srgbClr val="0000FF">
            <a:alpha val="50000"/>
          </a:srgbClr>
        </a:solidFill>
      </dgm:spPr>
      <dgm:t>
        <a:bodyPr/>
        <a:lstStyle/>
        <a:p>
          <a:pPr latinLnBrk="1"/>
          <a:r>
            <a:rPr lang="ko-KR" altLang="en-US" dirty="0" smtClean="0"/>
            <a:t> </a:t>
          </a:r>
          <a:endParaRPr lang="ko-KR" altLang="en-US" dirty="0"/>
        </a:p>
      </dgm:t>
    </dgm:pt>
    <dgm:pt modelId="{FF99C918-09A0-4976-B5E4-23278AF65D81}" type="parTrans" cxnId="{7FAD842D-D934-44B4-AE4C-864C054E7BA5}">
      <dgm:prSet/>
      <dgm:spPr/>
      <dgm:t>
        <a:bodyPr/>
        <a:lstStyle/>
        <a:p>
          <a:pPr latinLnBrk="1"/>
          <a:endParaRPr lang="ko-KR" altLang="en-US"/>
        </a:p>
      </dgm:t>
    </dgm:pt>
    <dgm:pt modelId="{1B16FE5A-F69C-40DC-BC90-CEC21C325B26}" type="sibTrans" cxnId="{7FAD842D-D934-44B4-AE4C-864C054E7BA5}">
      <dgm:prSet/>
      <dgm:spPr/>
      <dgm:t>
        <a:bodyPr/>
        <a:lstStyle/>
        <a:p>
          <a:pPr latinLnBrk="1"/>
          <a:endParaRPr lang="ko-KR" altLang="en-US"/>
        </a:p>
      </dgm:t>
    </dgm:pt>
    <dgm:pt modelId="{F8A932CD-D280-4DAC-85EE-7D5603818C2A}">
      <dgm:prSet/>
      <dgm:spPr/>
      <dgm:t>
        <a:bodyPr/>
        <a:lstStyle/>
        <a:p>
          <a:endParaRPr lang="ru-RU" dirty="0"/>
        </a:p>
      </dgm:t>
    </dgm:pt>
    <dgm:pt modelId="{D67389B6-28FC-4486-8A2E-1E3579402C5F}" type="parTrans" cxnId="{7502828F-B566-47B8-A6B6-8D707F37F8F8}">
      <dgm:prSet/>
      <dgm:spPr/>
      <dgm:t>
        <a:bodyPr/>
        <a:lstStyle/>
        <a:p>
          <a:endParaRPr lang="ru-RU"/>
        </a:p>
      </dgm:t>
    </dgm:pt>
    <dgm:pt modelId="{2DD72D10-D6A5-46B2-A02A-8374D37F7D93}" type="sibTrans" cxnId="{7502828F-B566-47B8-A6B6-8D707F37F8F8}">
      <dgm:prSet/>
      <dgm:spPr/>
      <dgm:t>
        <a:bodyPr/>
        <a:lstStyle/>
        <a:p>
          <a:endParaRPr lang="ru-RU"/>
        </a:p>
      </dgm:t>
    </dgm:pt>
    <dgm:pt modelId="{DE4D7180-1C1E-4081-BBA0-3F6B14F54B8E}" type="pres">
      <dgm:prSet presAssocID="{4123AC6C-618E-4E82-9046-0ED6D5D9EDC5}" presName="compositeShape" presStyleCnt="0">
        <dgm:presLayoutVars>
          <dgm:chMax val="7"/>
          <dgm:dir/>
          <dgm:resizeHandles val="exact"/>
        </dgm:presLayoutVars>
      </dgm:prSet>
      <dgm:spPr/>
    </dgm:pt>
    <dgm:pt modelId="{22D99AF7-AEE0-45ED-9F74-C8086B7EE2EA}" type="pres">
      <dgm:prSet presAssocID="{4123AC6C-618E-4E82-9046-0ED6D5D9EDC5}" presName="wedge1" presStyleLbl="node1" presStyleIdx="0" presStyleCnt="4" custLinFactNeighborX="5897" custLinFactNeighborY="9684"/>
      <dgm:spPr/>
      <dgm:t>
        <a:bodyPr/>
        <a:lstStyle/>
        <a:p>
          <a:endParaRPr lang="ru-RU"/>
        </a:p>
      </dgm:t>
    </dgm:pt>
    <dgm:pt modelId="{447F8B65-759E-4C5A-90AE-E3D1B028E180}" type="pres">
      <dgm:prSet presAssocID="{4123AC6C-618E-4E82-9046-0ED6D5D9EDC5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D30CFEB-9138-45B6-B5BA-6241F810A67F}" type="pres">
      <dgm:prSet presAssocID="{4123AC6C-618E-4E82-9046-0ED6D5D9EDC5}" presName="wedge2" presStyleLbl="node1" presStyleIdx="1" presStyleCnt="4" custLinFactNeighborX="10112" custLinFactNeighborY="11311"/>
      <dgm:spPr/>
      <dgm:t>
        <a:bodyPr/>
        <a:lstStyle/>
        <a:p>
          <a:endParaRPr lang="ru-RU"/>
        </a:p>
      </dgm:t>
    </dgm:pt>
    <dgm:pt modelId="{84D6731D-8E7C-427E-9C04-9D22365E2560}" type="pres">
      <dgm:prSet presAssocID="{4123AC6C-618E-4E82-9046-0ED6D5D9EDC5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4DECEB7-6E00-40F2-8189-84FEAAF72315}" type="pres">
      <dgm:prSet presAssocID="{4123AC6C-618E-4E82-9046-0ED6D5D9EDC5}" presName="wedge3" presStyleLbl="node1" presStyleIdx="2" presStyleCnt="4" custLinFactNeighborY="11311"/>
      <dgm:spPr/>
      <dgm:t>
        <a:bodyPr/>
        <a:lstStyle/>
        <a:p>
          <a:endParaRPr lang="ru-RU"/>
        </a:p>
      </dgm:t>
    </dgm:pt>
    <dgm:pt modelId="{B8BB87B0-AFB1-4939-AFFF-2B2125F697E5}" type="pres">
      <dgm:prSet presAssocID="{4123AC6C-618E-4E82-9046-0ED6D5D9EDC5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B612F1D-501E-49BF-BBF3-46FC2E32BB38}" type="pres">
      <dgm:prSet presAssocID="{4123AC6C-618E-4E82-9046-0ED6D5D9EDC5}" presName="wedge4" presStyleLbl="node1" presStyleIdx="3" presStyleCnt="4" custLinFactNeighborY="5470"/>
      <dgm:spPr/>
      <dgm:t>
        <a:bodyPr/>
        <a:lstStyle/>
        <a:p>
          <a:endParaRPr lang="ru-RU"/>
        </a:p>
      </dgm:t>
    </dgm:pt>
    <dgm:pt modelId="{ECC9B835-DBC6-48E9-A903-C59BB7189C66}" type="pres">
      <dgm:prSet presAssocID="{4123AC6C-618E-4E82-9046-0ED6D5D9EDC5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9C562F9-48C8-48E4-8940-39B2E6F43CAB}" srcId="{4123AC6C-618E-4E82-9046-0ED6D5D9EDC5}" destId="{45B85D70-FCA1-4615-8EAD-29D14585F408}" srcOrd="2" destOrd="0" parTransId="{DF572D3F-F092-4045-9610-D4780487FFC8}" sibTransId="{4F34E1C2-5A6A-49A5-910B-0653BECADF84}"/>
    <dgm:cxn modelId="{DF52AC85-3C45-4070-8BD8-6410752D704B}" type="presOf" srcId="{53D80B9B-3734-4F80-A06C-5F18E5469B57}" destId="{ECC9B835-DBC6-48E9-A903-C59BB7189C66}" srcOrd="1" destOrd="0" presId="urn:microsoft.com/office/officeart/2005/8/layout/chart3"/>
    <dgm:cxn modelId="{D987DDC9-FBE1-4D15-A83A-9002B4E3B9B9}" type="presOf" srcId="{4123AC6C-618E-4E82-9046-0ED6D5D9EDC5}" destId="{DE4D7180-1C1E-4081-BBA0-3F6B14F54B8E}" srcOrd="0" destOrd="0" presId="urn:microsoft.com/office/officeart/2005/8/layout/chart3"/>
    <dgm:cxn modelId="{DCB07E0D-C592-4D06-A076-0AE1E53B57F9}" type="presOf" srcId="{45B85D70-FCA1-4615-8EAD-29D14585F408}" destId="{74DECEB7-6E00-40F2-8189-84FEAAF72315}" srcOrd="0" destOrd="0" presId="urn:microsoft.com/office/officeart/2005/8/layout/chart3"/>
    <dgm:cxn modelId="{EF9EB745-EC23-4582-BA45-61E516C81751}" type="presOf" srcId="{53D80B9B-3734-4F80-A06C-5F18E5469B57}" destId="{3B612F1D-501E-49BF-BBF3-46FC2E32BB38}" srcOrd="0" destOrd="0" presId="urn:microsoft.com/office/officeart/2005/8/layout/chart3"/>
    <dgm:cxn modelId="{7502828F-B566-47B8-A6B6-8D707F37F8F8}" srcId="{4123AC6C-618E-4E82-9046-0ED6D5D9EDC5}" destId="{F8A932CD-D280-4DAC-85EE-7D5603818C2A}" srcOrd="1" destOrd="0" parTransId="{D67389B6-28FC-4486-8A2E-1E3579402C5F}" sibTransId="{2DD72D10-D6A5-46B2-A02A-8374D37F7D93}"/>
    <dgm:cxn modelId="{0BA1E216-F954-4ABA-9AAE-B8ECBA6356B5}" type="presOf" srcId="{71E8562C-1149-4546-B1C7-F6460E51C786}" destId="{22D99AF7-AEE0-45ED-9F74-C8086B7EE2EA}" srcOrd="0" destOrd="0" presId="urn:microsoft.com/office/officeart/2005/8/layout/chart3"/>
    <dgm:cxn modelId="{A0B8CDFE-F3CE-40E3-97F7-A24AAA3E95FD}" type="presOf" srcId="{45B85D70-FCA1-4615-8EAD-29D14585F408}" destId="{B8BB87B0-AFB1-4939-AFFF-2B2125F697E5}" srcOrd="1" destOrd="0" presId="urn:microsoft.com/office/officeart/2005/8/layout/chart3"/>
    <dgm:cxn modelId="{1D447106-2602-445A-AF5D-C85F69A5C655}" type="presOf" srcId="{F8A932CD-D280-4DAC-85EE-7D5603818C2A}" destId="{6D30CFEB-9138-45B6-B5BA-6241F810A67F}" srcOrd="0" destOrd="0" presId="urn:microsoft.com/office/officeart/2005/8/layout/chart3"/>
    <dgm:cxn modelId="{21A9E31D-6F90-4964-8A71-4D640C30AF5C}" srcId="{4123AC6C-618E-4E82-9046-0ED6D5D9EDC5}" destId="{71E8562C-1149-4546-B1C7-F6460E51C786}" srcOrd="0" destOrd="0" parTransId="{5CD912FC-2231-40A2-84EC-BAB0AF1247D9}" sibTransId="{7173DBF1-E780-4A4A-BEC9-5F7276A9EE66}"/>
    <dgm:cxn modelId="{4A0F48C9-4E82-4B1F-ABAE-CF26B9A9DA2F}" type="presOf" srcId="{71E8562C-1149-4546-B1C7-F6460E51C786}" destId="{447F8B65-759E-4C5A-90AE-E3D1B028E180}" srcOrd="1" destOrd="0" presId="urn:microsoft.com/office/officeart/2005/8/layout/chart3"/>
    <dgm:cxn modelId="{7FAD842D-D934-44B4-AE4C-864C054E7BA5}" srcId="{4123AC6C-618E-4E82-9046-0ED6D5D9EDC5}" destId="{53D80B9B-3734-4F80-A06C-5F18E5469B57}" srcOrd="3" destOrd="0" parTransId="{FF99C918-09A0-4976-B5E4-23278AF65D81}" sibTransId="{1B16FE5A-F69C-40DC-BC90-CEC21C325B26}"/>
    <dgm:cxn modelId="{4A636B4E-C6B9-43B1-8C5D-DA6927C54C54}" type="presOf" srcId="{F8A932CD-D280-4DAC-85EE-7D5603818C2A}" destId="{84D6731D-8E7C-427E-9C04-9D22365E2560}" srcOrd="1" destOrd="0" presId="urn:microsoft.com/office/officeart/2005/8/layout/chart3"/>
    <dgm:cxn modelId="{E44C150C-5BF1-4E59-9A36-568A9375BFDE}" type="presParOf" srcId="{DE4D7180-1C1E-4081-BBA0-3F6B14F54B8E}" destId="{22D99AF7-AEE0-45ED-9F74-C8086B7EE2EA}" srcOrd="0" destOrd="0" presId="urn:microsoft.com/office/officeart/2005/8/layout/chart3"/>
    <dgm:cxn modelId="{787649EE-26AF-42E0-B7FE-7EE996418B1C}" type="presParOf" srcId="{DE4D7180-1C1E-4081-BBA0-3F6B14F54B8E}" destId="{447F8B65-759E-4C5A-90AE-E3D1B028E180}" srcOrd="1" destOrd="0" presId="urn:microsoft.com/office/officeart/2005/8/layout/chart3"/>
    <dgm:cxn modelId="{053B8510-1682-48EB-A6B6-3CB3CFC4F6FA}" type="presParOf" srcId="{DE4D7180-1C1E-4081-BBA0-3F6B14F54B8E}" destId="{6D30CFEB-9138-45B6-B5BA-6241F810A67F}" srcOrd="2" destOrd="0" presId="urn:microsoft.com/office/officeart/2005/8/layout/chart3"/>
    <dgm:cxn modelId="{07BAC847-292E-404C-BB32-4F392DD6F453}" type="presParOf" srcId="{DE4D7180-1C1E-4081-BBA0-3F6B14F54B8E}" destId="{84D6731D-8E7C-427E-9C04-9D22365E2560}" srcOrd="3" destOrd="0" presId="urn:microsoft.com/office/officeart/2005/8/layout/chart3"/>
    <dgm:cxn modelId="{CC44F8D9-0893-4222-838E-71BDE882472D}" type="presParOf" srcId="{DE4D7180-1C1E-4081-BBA0-3F6B14F54B8E}" destId="{74DECEB7-6E00-40F2-8189-84FEAAF72315}" srcOrd="4" destOrd="0" presId="urn:microsoft.com/office/officeart/2005/8/layout/chart3"/>
    <dgm:cxn modelId="{0F802818-E222-4AE4-BEED-D65A61244253}" type="presParOf" srcId="{DE4D7180-1C1E-4081-BBA0-3F6B14F54B8E}" destId="{B8BB87B0-AFB1-4939-AFFF-2B2125F697E5}" srcOrd="5" destOrd="0" presId="urn:microsoft.com/office/officeart/2005/8/layout/chart3"/>
    <dgm:cxn modelId="{2E9D6093-1569-4ED8-8B72-DBE8114B2F61}" type="presParOf" srcId="{DE4D7180-1C1E-4081-BBA0-3F6B14F54B8E}" destId="{3B612F1D-501E-49BF-BBF3-46FC2E32BB38}" srcOrd="6" destOrd="0" presId="urn:microsoft.com/office/officeart/2005/8/layout/chart3"/>
    <dgm:cxn modelId="{062AC4D9-15FF-40AB-B804-4644129ECA59}" type="presParOf" srcId="{DE4D7180-1C1E-4081-BBA0-3F6B14F54B8E}" destId="{ECC9B835-DBC6-48E9-A903-C59BB7189C66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B01E7-0DA6-42B5-8826-F791BD8AFF72}" type="datetimeFigureOut">
              <a:rPr lang="ko-KR" altLang="en-US" smtClean="0"/>
              <a:pPr/>
              <a:t>2017-07-17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B1087-D655-4918-8033-FCEA0A095D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42182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9BA0D-1B65-4EC0-AA76-4BBC3B7409B9}" type="datetimeFigureOut">
              <a:rPr lang="ko-KR" altLang="en-US" smtClean="0"/>
              <a:pPr/>
              <a:t>2017-07-17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A93FB-ABC8-4DB8-AF76-B8DFE9B83B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88785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A93FB-ABC8-4DB8-AF76-B8DFE9B83B0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38529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marR="0" indent="0" algn="l" defTabSz="914400" rtl="0" eaLnBrk="1" fontAlgn="auto" latinLnBrk="1" hangingPunct="1">
              <a:lnSpc>
                <a:spcPts val="242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altLang="ko-KR" dirty="0" smtClean="0"/>
              <a:t>SDK </a:t>
            </a:r>
            <a:r>
              <a:rPr lang="ko-KR" altLang="en-US" dirty="0" smtClean="0"/>
              <a:t>가 오늘</a:t>
            </a:r>
            <a:r>
              <a:rPr lang="en-US" altLang="ko-KR" dirty="0" smtClean="0"/>
              <a:t>(MWC)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되었으니 개발자 사이트에 가서 찾을 수 있고</a:t>
            </a:r>
            <a:r>
              <a:rPr lang="en-US" altLang="ko-KR" dirty="0" smtClean="0"/>
              <a:t>, API</a:t>
            </a:r>
            <a:r>
              <a:rPr lang="ko-KR" altLang="en-US" dirty="0" smtClean="0"/>
              <a:t>를 사용할 수 있는 권한을 신청하라는 내용입니다</a:t>
            </a:r>
            <a:r>
              <a:rPr lang="en-US" altLang="ko-KR" dirty="0" smtClean="0"/>
              <a:t>.</a:t>
            </a:r>
          </a:p>
          <a:p>
            <a:pPr marL="177800" marR="0" indent="0" algn="l" defTabSz="914400" rtl="0" eaLnBrk="1" fontAlgn="auto" latinLnBrk="1" hangingPunct="1">
              <a:lnSpc>
                <a:spcPts val="242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altLang="ko-KR" dirty="0" smtClean="0"/>
              <a:t>SDK is today (MWC) release can be found to go </a:t>
            </a:r>
            <a:r>
              <a:rPr lang="en-US" altLang="ko-KR" dirty="0" err="1" smtClean="0"/>
              <a:t>doeeoteuni</a:t>
            </a:r>
            <a:r>
              <a:rPr lang="en-US" altLang="ko-KR" smtClean="0"/>
              <a:t> developer site, API asked to apply for permission to use the machine.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CC5C6-0EA4-4895-BB79-FD857DEE052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04810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364793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364793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364793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поддерживает 32-разрядные адреса, что переводится примерно 4,3 млрд адресов - число, которое имеет</a:t>
            </a:r>
          </a:p>
          <a:p>
            <a:pPr marL="0" indent="0">
              <a:buNone/>
            </a:pPr>
            <a:r>
              <a:rPr lang="ru-RU" dirty="0" smtClean="0"/>
              <a:t>стать в значительной степени исчерпаны всех подключенных устройств по всему миру. В отличие от IPv6 может поддержать 128-битные адреса, перевод</a:t>
            </a:r>
          </a:p>
          <a:p>
            <a:pPr marL="0" indent="0">
              <a:buNone/>
            </a:pPr>
            <a:r>
              <a:rPr lang="ru-RU" dirty="0" smtClean="0"/>
              <a:t>примерно 3,4 х 1038 адресов - почти неограниченное количество, что можно наглядно обрабатывать все мыслимые устройства IoT.</a:t>
            </a:r>
          </a:p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4B32F06-1491-5841-B977-A020DD938357}" type="datetime4">
              <a:rPr lang="en-US" smtClean="0"/>
              <a:pPr/>
              <a:t>July 17,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DE862-C8FD-2B4E-A743-F7494EC3A0B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21315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altLang="ko-KR" sz="1200" b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Итак,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что же может может работать на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? Практически все, что угодно! </a:t>
            </a:r>
          </a:p>
          <a:p>
            <a:pPr algn="l"/>
            <a:endParaRPr lang="ru-RU" altLang="ko-KR" sz="1200" b="0" baseline="0" dirty="0" smtClean="0">
              <a:solidFill>
                <a:srgbClr val="000000"/>
              </a:solidFill>
              <a:effectLst>
                <a:reflection blurRad="6350" stA="20000" endPos="10000" dir="5400000" sy="-100000" algn="bl" rotWithShape="0"/>
              </a:effectLst>
              <a:latin typeface="Samsung InterFace" panose="020B0503020203020204" pitchFamily="34" charset="0"/>
            </a:endParaRPr>
          </a:p>
          <a:p>
            <a:pPr algn="l"/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В первую очередь, Разумеется, это персональные мобильные устройства – смартфоны, планшеты,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фаблеты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. Скоро мир, и в первую очередь мы с вами, увидим первый смартфон от компании Самсунг под управлением операционной системы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. Это событие уже совсем не за горами, поэтому присмотритесь внимательнее – прямо сейчас перед вашим бизнесом открыта новая возможность для значительного скачка в развитии.</a:t>
            </a:r>
          </a:p>
          <a:p>
            <a:pPr algn="l"/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Что еще, кроме смартфонов и планшетов?</a:t>
            </a:r>
          </a:p>
          <a:p>
            <a:pPr algn="l"/>
            <a:endParaRPr lang="ru-RU" altLang="ko-KR" sz="1200" b="0" baseline="0" dirty="0" smtClean="0">
              <a:solidFill>
                <a:srgbClr val="000000"/>
              </a:solidFill>
              <a:effectLst>
                <a:reflection blurRad="6350" stA="20000" endPos="10000" dir="5400000" sy="-100000" algn="bl" rotWithShape="0"/>
              </a:effectLst>
              <a:latin typeface="Samsung InterFace" panose="020B0503020203020204" pitchFamily="34" charset="0"/>
            </a:endParaRPr>
          </a:p>
          <a:p>
            <a:pPr algn="l"/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Фотокамеры. Цифровая фототехника становится все сложнее,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многофункциональнее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и, чтобы соответствовать требованиям рынка, современные камеры должны быть оснащены современной операционной системой. Уже сейчас в продаже, как минимум, две фотокамеры на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. </a:t>
            </a:r>
          </a:p>
          <a:p>
            <a:pPr algn="l"/>
            <a:endParaRPr lang="ru-RU" altLang="ko-KR" sz="1200" b="0" baseline="0" dirty="0" smtClean="0">
              <a:solidFill>
                <a:srgbClr val="000000"/>
              </a:solidFill>
              <a:effectLst>
                <a:reflection blurRad="6350" stA="20000" endPos="10000" dir="5400000" sy="-100000" algn="bl" rotWithShape="0"/>
              </a:effectLst>
              <a:latin typeface="Samsung InterFace" panose="020B0503020203020204" pitchFamily="34" charset="0"/>
            </a:endParaRPr>
          </a:p>
          <a:p>
            <a:pPr algn="l"/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применен в носимой электронике. Например, как вы, наверняка знаете, недавно компания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Samsung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выпустила в продажу второе поколение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верабл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-устройств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Gear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2 и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Gear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2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Neo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, которые работают на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Тайзене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. Об этой части экосистемы Самсунг чуть позже вам расскажет мой коллега.</a:t>
            </a:r>
          </a:p>
          <a:p>
            <a:pPr algn="l"/>
            <a:endParaRPr lang="ru-RU" altLang="ko-KR" sz="1200" b="0" baseline="0" dirty="0" smtClean="0">
              <a:solidFill>
                <a:srgbClr val="000000"/>
              </a:solidFill>
              <a:effectLst>
                <a:reflection blurRad="6350" stA="20000" endPos="10000" dir="5400000" sy="-100000" algn="bl" rotWithShape="0"/>
              </a:effectLst>
              <a:latin typeface="Samsung InterFace" panose="020B0503020203020204" pitchFamily="34" charset="0"/>
            </a:endParaRPr>
          </a:p>
          <a:p>
            <a:pPr algn="l"/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Что еще? Например, телевизоры. Современные умные телевизоры – это огромный потенциал для тех, чей бизнес лежит в области пользовательских приложений. Нынешние </a:t>
            </a:r>
            <a:r>
              <a:rPr lang="en-US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Smart-TV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– это настенные или настольные мультимедийные центры, в которых также должна быть мощная, гибкая и удобная операционная система. На этом мы тоже остановимся подробнее позже.</a:t>
            </a:r>
          </a:p>
          <a:p>
            <a:pPr algn="l"/>
            <a:endParaRPr lang="ru-RU" altLang="ko-KR" sz="1200" b="0" baseline="0" dirty="0" smtClean="0">
              <a:solidFill>
                <a:srgbClr val="000000"/>
              </a:solidFill>
              <a:effectLst>
                <a:reflection blurRad="6350" stA="20000" endPos="10000" dir="5400000" sy="-100000" algn="bl" rotWithShape="0"/>
              </a:effectLst>
              <a:latin typeface="Samsung InterFace" panose="020B0503020203020204" pitchFamily="34" charset="0"/>
            </a:endParaRPr>
          </a:p>
          <a:p>
            <a:pPr algn="l"/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Кроме того,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может быть установлен в автомобильные информационно-развлекательные системы, в различные бытовые устройства – холодильники мы уже анонсировали в прошлом году… стиральные машины,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мультиварки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… да хоть в соковыжималки, если будет нужно. Еще было объявлено, что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будет встроенной ОС принтеров Самсунг. Все эти приборы, объединенные под управлением ОС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и составят экосистему Самсунг.</a:t>
            </a:r>
          </a:p>
          <a:p>
            <a:pPr algn="l"/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В конце концов,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может быть операционной системой для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десктопных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ПК и ноутбуков или медицинских приборов – томографов, ультразвуковой техники,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офтальмолазеров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и т.п. </a:t>
            </a:r>
          </a:p>
          <a:p>
            <a:pPr algn="l"/>
            <a:endParaRPr lang="ru-RU" altLang="ko-KR" sz="1200" b="0" baseline="0" dirty="0" smtClean="0">
              <a:solidFill>
                <a:srgbClr val="000000"/>
              </a:solidFill>
              <a:effectLst>
                <a:reflection blurRad="6350" stA="20000" endPos="10000" dir="5400000" sy="-100000" algn="bl" rotWithShape="0"/>
              </a:effectLst>
              <a:latin typeface="Samsung InterFace" panose="020B0503020203020204" pitchFamily="34" charset="0"/>
            </a:endParaRPr>
          </a:p>
          <a:p>
            <a:pPr algn="l"/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Что ж, давайте теперь об инструментах для разработчиков.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90D7B-D995-4595-B1D7-D9F8B6BA798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669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ko-KR" sz="1200" b="0" dirty="0" err="1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</a:t>
            </a:r>
            <a:r>
              <a:rPr lang="ru-RU" altLang="ko-KR" sz="1200" b="0" baseline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– это </a:t>
            </a:r>
            <a:r>
              <a:rPr lang="ru-RU" altLang="ko-KR" sz="1200" b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операционная система </a:t>
            </a:r>
            <a:r>
              <a:rPr lang="ru-RU" altLang="ko-KR" sz="1200" b="0" baseline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с открытым исходным кодом, на основе ядра</a:t>
            </a:r>
            <a:r>
              <a:rPr lang="ru-RU" altLang="ko-KR" sz="1200" b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</a:t>
            </a:r>
            <a:r>
              <a:rPr lang="ru-RU" altLang="ko-KR" sz="1200" b="0" dirty="0" err="1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Линукс</a:t>
            </a:r>
            <a:r>
              <a:rPr lang="ru-RU" altLang="ko-KR" sz="1200" b="0" baseline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, </a:t>
            </a:r>
            <a:r>
              <a:rPr lang="ru-RU" altLang="ko-KR" sz="1200" b="0" baseline="0" dirty="0" err="1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чель</a:t>
            </a:r>
            <a:r>
              <a:rPr lang="ru-RU" altLang="ko-KR" sz="1200" b="0" baseline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которой – предоставить производителям и разработчикам действительно открытую программную платформу, которая даст возможность каждому участнику рынка использовать все лучшие идеи и решения, существующие на данный момент.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ko-KR" sz="1200" b="0" baseline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Проект </a:t>
            </a:r>
            <a:r>
              <a:rPr lang="ru-RU" altLang="ko-KR" sz="1200" b="0" baseline="0" dirty="0" err="1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</a:t>
            </a:r>
            <a:r>
              <a:rPr lang="ru-RU" altLang="ko-KR" sz="1200" b="0" baseline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создан и поддерживается </a:t>
            </a:r>
            <a:r>
              <a:rPr lang="ru-RU" altLang="ko-KR" sz="1200" b="0" baseline="0" dirty="0" err="1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Линукс</a:t>
            </a:r>
            <a:r>
              <a:rPr lang="ru-RU" altLang="ko-KR" sz="1200" b="0" baseline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</a:t>
            </a:r>
            <a:r>
              <a:rPr lang="ru-RU" altLang="ko-KR" sz="1200" b="0" baseline="0" dirty="0" err="1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фаундейшен</a:t>
            </a:r>
            <a:r>
              <a:rPr lang="ru-RU" altLang="ko-KR" sz="1200" b="0" baseline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. В </a:t>
            </a:r>
            <a:r>
              <a:rPr lang="ru-RU" altLang="ko-KR" sz="1200" b="0" baseline="0" dirty="0" err="1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</a:t>
            </a:r>
            <a:r>
              <a:rPr lang="ru-RU" altLang="ko-KR" sz="1200" b="0" baseline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</a:t>
            </a:r>
            <a:r>
              <a:rPr lang="ru-RU" altLang="ko-KR" sz="1200" b="0" baseline="0" dirty="0" err="1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ассоциейшен</a:t>
            </a:r>
            <a:r>
              <a:rPr lang="ru-RU" altLang="ko-KR" sz="1200" b="0" baseline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также входят ведущие операторы мобильной связи, производители электроники.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altLang="ko-KR" sz="1200" b="0" baseline="0" dirty="0" smtClean="0">
              <a:solidFill>
                <a:schemeClr val="tx1"/>
              </a:solidFill>
              <a:effectLst>
                <a:reflection blurRad="6350" stA="20000" endPos="10000" dir="5400000" sy="-100000" algn="bl" rotWithShape="0"/>
              </a:effectLst>
              <a:latin typeface="Samsung InterFace" panose="020B0503020203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ko-KR" sz="1200" b="0" baseline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Сегодня с нами операторы </a:t>
            </a:r>
            <a:r>
              <a:rPr lang="ru-RU" altLang="ko-KR" sz="1200" b="0" baseline="0" dirty="0" err="1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Орандж</a:t>
            </a:r>
            <a:r>
              <a:rPr lang="ru-RU" altLang="ko-KR" sz="1200" b="0" baseline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, </a:t>
            </a:r>
            <a:r>
              <a:rPr lang="ru-RU" altLang="ko-KR" sz="1200" b="0" baseline="0" dirty="0" err="1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Водафон</a:t>
            </a:r>
            <a:r>
              <a:rPr lang="ru-RU" altLang="ko-KR" sz="1200" b="0" baseline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, </a:t>
            </a:r>
            <a:r>
              <a:rPr lang="ru-RU" altLang="ko-KR" sz="1200" b="0" baseline="0" dirty="0" err="1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Кореан</a:t>
            </a:r>
            <a:r>
              <a:rPr lang="ru-RU" altLang="ko-KR" sz="1200" b="0" baseline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телеком, </a:t>
            </a:r>
            <a:r>
              <a:rPr lang="ru-RU" altLang="ko-KR" sz="1200" b="0" baseline="0" dirty="0" err="1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Докомо</a:t>
            </a:r>
            <a:r>
              <a:rPr lang="ru-RU" altLang="ko-KR" sz="1200" b="0" baseline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, </a:t>
            </a:r>
            <a:r>
              <a:rPr lang="ru-RU" altLang="ko-KR" sz="1200" b="0" baseline="0" dirty="0" err="1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ЭсКей</a:t>
            </a:r>
            <a:r>
              <a:rPr lang="ru-RU" altLang="ko-KR" sz="1200" b="0" baseline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телеком и другие крупные игроки рынка мобильной связи.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altLang="ko-KR" sz="1200" b="0" baseline="0" dirty="0" smtClean="0">
              <a:solidFill>
                <a:schemeClr val="tx1"/>
              </a:solidFill>
              <a:effectLst>
                <a:reflection blurRad="6350" stA="20000" endPos="10000" dir="5400000" sy="-100000" algn="bl" rotWithShape="0"/>
              </a:effectLst>
              <a:latin typeface="Samsung InterFace" panose="020B0503020203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ko-KR" sz="1200" b="0" baseline="0" dirty="0" err="1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ТакжеТайзен</a:t>
            </a:r>
            <a:r>
              <a:rPr lang="ru-RU" altLang="ko-KR" sz="1200" b="0" baseline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активно поддерживается компаниями Фуджитсу, </a:t>
            </a:r>
            <a:r>
              <a:rPr lang="ru-RU" altLang="ko-KR" sz="1200" b="0" baseline="0" dirty="0" err="1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Хуавей</a:t>
            </a:r>
            <a:r>
              <a:rPr lang="ru-RU" altLang="ko-KR" sz="1200" b="0" baseline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, Интел, ЗТЕ и еще более чем 60-ю участниками.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ko-KR" sz="1200" b="0" baseline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И, конечно, огромный вклад в развитие </a:t>
            </a:r>
            <a:r>
              <a:rPr lang="ru-RU" altLang="ko-KR" sz="1200" b="0" baseline="0" dirty="0" err="1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</a:t>
            </a:r>
            <a:r>
              <a:rPr lang="ru-RU" altLang="ko-KR" sz="1200" b="0" baseline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вносит компания Самсунг.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altLang="ko-KR" sz="1200" b="0" baseline="0" dirty="0" smtClean="0">
              <a:solidFill>
                <a:schemeClr val="tx1"/>
              </a:solidFill>
              <a:effectLst>
                <a:reflection blurRad="6350" stA="20000" endPos="10000" dir="5400000" sy="-100000" algn="bl" rotWithShape="0"/>
              </a:effectLst>
              <a:latin typeface="Samsung InterFace" panose="020B0503020203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ko-KR" sz="1200" b="0" baseline="0" dirty="0" smtClean="0">
                <a:solidFill>
                  <a:schemeClr val="tx1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Теперь чуть подробнее.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90D7B-D995-4595-B1D7-D9F8B6BA798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21565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altLang="ko-KR" sz="1200" b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В первую очередь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</a:t>
            </a:r>
            <a:r>
              <a:rPr lang="ru-RU" altLang="ko-KR" sz="1200" b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Tizen</a:t>
            </a:r>
            <a:r>
              <a:rPr lang="ru-RU" altLang="ko-KR" sz="1200" b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– это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веб-ориентированная платформа. Она </a:t>
            </a:r>
            <a:r>
              <a:rPr lang="ru-RU" altLang="ko-KR" sz="1200" b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предоставляет надежную и гибкую среду для разработчиков приложений на основе технологий HTML5</a:t>
            </a:r>
            <a:r>
              <a:rPr lang="ru-RU" altLang="ko-KR" sz="1200" b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. </a:t>
            </a:r>
            <a:endParaRPr lang="ru-RU" altLang="ko-KR" sz="1200" b="0" baseline="0" dirty="0" smtClean="0">
              <a:solidFill>
                <a:srgbClr val="000000"/>
              </a:solidFill>
              <a:effectLst>
                <a:reflection blurRad="6350" stA="20000" endPos="10000" dir="5400000" sy="-100000" algn="bl" rotWithShape="0"/>
              </a:effectLst>
              <a:latin typeface="Samsung InterFace" panose="020B0503020203020204" pitchFamily="34" charset="0"/>
            </a:endParaRPr>
          </a:p>
          <a:p>
            <a:pPr algn="l"/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 предлагает разработчикам богатый выбор веб-компонентов для создания пользовательских интерфейсов. </a:t>
            </a:r>
          </a:p>
          <a:p>
            <a:pPr algn="l"/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Посредством веб-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эйпиай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можно получить доступ ко многим функциям устройства. Большинство методов описано в спецификациях </a:t>
            </a:r>
            <a:r>
              <a:rPr lang="en-US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HTML5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, остальное дополнено методами девайс АПИ.</a:t>
            </a:r>
          </a:p>
          <a:p>
            <a:pPr algn="l"/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Все это значительно снижает стоимость разработки – вы можете взять ваше существующее </a:t>
            </a:r>
            <a:r>
              <a:rPr lang="en-US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html5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-приложение и быстро адаптировать его под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. Да и разработка с нуля также потребует гораздо меньше трудозатрат, чем если бы вы писали, например, на </a:t>
            </a:r>
            <a:r>
              <a:rPr lang="en-US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Java.</a:t>
            </a:r>
            <a:endParaRPr lang="ru-RU" altLang="ko-KR" sz="1200" b="0" baseline="0" dirty="0" smtClean="0">
              <a:solidFill>
                <a:srgbClr val="000000"/>
              </a:solidFill>
              <a:effectLst>
                <a:reflection blurRad="6350" stA="20000" endPos="10000" dir="5400000" sy="-100000" algn="bl" rotWithShape="0"/>
              </a:effectLst>
              <a:latin typeface="Samsung InterFace" panose="020B0503020203020204" pitchFamily="34" charset="0"/>
            </a:endParaRPr>
          </a:p>
          <a:p>
            <a:pPr algn="l"/>
            <a:endParaRPr lang="ru-RU" altLang="ko-KR" sz="1200" b="0" baseline="0" dirty="0" smtClean="0">
              <a:solidFill>
                <a:srgbClr val="000000"/>
              </a:solidFill>
              <a:effectLst>
                <a:reflection blurRad="6350" stA="20000" endPos="10000" dir="5400000" sy="-100000" algn="bl" rotWithShape="0"/>
              </a:effectLst>
              <a:latin typeface="Samsung InterFace" panose="020B0503020203020204" pitchFamily="34" charset="0"/>
            </a:endParaRPr>
          </a:p>
          <a:p>
            <a:pPr algn="l"/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Для тех, кто разрабатывает сложные ресурсоемкие приложения, например игры с нетривиальным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геймплеем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и сложной графикой,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предлагает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нативный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</a:t>
            </a:r>
            <a:r>
              <a:rPr lang="en-US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API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, который позволит писать компилируемый код на С++. Также, вы можете создавать гибридные приложения, у которых </a:t>
            </a:r>
            <a:r>
              <a:rPr lang="en-US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engine 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написан на С++, а интерфейс – с использованием веб-</a:t>
            </a:r>
            <a:r>
              <a:rPr lang="en-US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API, 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на </a:t>
            </a:r>
            <a:r>
              <a:rPr lang="en-US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HTML5. 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Такой подход вам позволит оптимизировать трудозатраты, в случае, если без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нативной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разработки никак не обойтись.</a:t>
            </a:r>
          </a:p>
          <a:p>
            <a:pPr algn="l"/>
            <a:endParaRPr lang="ru-RU" altLang="ko-KR" sz="1200" b="0" dirty="0" smtClean="0">
              <a:solidFill>
                <a:srgbClr val="000000"/>
              </a:solidFill>
              <a:effectLst>
                <a:reflection blurRad="6350" stA="20000" endPos="10000" dir="5400000" sy="-100000" algn="bl" rotWithShape="0"/>
              </a:effectLst>
              <a:latin typeface="Samsung InterFace" panose="020B0503020203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ko-KR" sz="1200" b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Ну и, конечно, новая операционная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система – это новый рынок для ваших приложений. Магазин </a:t>
            </a:r>
            <a:r>
              <a:rPr lang="en-US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Tizen Store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предлагает бесплатную регистрация для разработчиков, быструю проверку приложений (максимум в течение трех дней). Мы чуть позже остановимся подробнее на этом, я расскажу про интересные особенности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стор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altLang="ko-KR" sz="1200" b="0" baseline="0" dirty="0" smtClean="0">
              <a:solidFill>
                <a:srgbClr val="000000"/>
              </a:solidFill>
              <a:effectLst>
                <a:reflection blurRad="6350" stA="20000" endPos="10000" dir="5400000" sy="-100000" algn="bl" rotWithShape="0"/>
              </a:effectLst>
              <a:latin typeface="Samsung InterFace" panose="020B0503020203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А сейчас несколько слов об устройствах, которые могут работать под управлением операционной системы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.</a:t>
            </a:r>
            <a:endParaRPr lang="ru-RU" altLang="ko-KR" sz="1200" b="0" dirty="0" smtClean="0">
              <a:solidFill>
                <a:srgbClr val="000000"/>
              </a:solidFill>
              <a:effectLst>
                <a:reflection blurRad="6350" stA="20000" endPos="10000" dir="5400000" sy="-100000" algn="bl" rotWithShape="0"/>
              </a:effectLst>
              <a:latin typeface="Samsung InterFace" panose="020B0503020203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90D7B-D995-4595-B1D7-D9F8B6BA798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21565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altLang="ko-KR" sz="1200" b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В первую очередь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</a:t>
            </a:r>
            <a:r>
              <a:rPr lang="ru-RU" altLang="ko-KR" sz="1200" b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Tizen</a:t>
            </a:r>
            <a:r>
              <a:rPr lang="ru-RU" altLang="ko-KR" sz="1200" b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– это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веб-ориентированная платформа. Она </a:t>
            </a:r>
            <a:r>
              <a:rPr lang="ru-RU" altLang="ko-KR" sz="1200" b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предоставляет надежную и гибкую среду для разработчиков приложений на основе технологий HTML5. По данным </a:t>
            </a:r>
            <a:r>
              <a:rPr lang="en-US" altLang="ko-KR" sz="1200" b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html5test.com, </a:t>
            </a:r>
            <a:r>
              <a:rPr lang="ru-RU" altLang="ko-KR" sz="1200" b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в настоящий момент у нас наиболее полное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соответствие стандарту </a:t>
            </a:r>
            <a:r>
              <a:rPr lang="en-US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html5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. </a:t>
            </a:r>
          </a:p>
          <a:p>
            <a:pPr algn="l"/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 предлагает разработчикам богатый выбор веб-компонентов для создания пользовательских интерфейсов. </a:t>
            </a:r>
          </a:p>
          <a:p>
            <a:pPr algn="l"/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Посредством веб-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эйпиай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можно получить доступ ко многим функциям устройства. Большинство методов описано в спецификациях </a:t>
            </a:r>
            <a:r>
              <a:rPr lang="en-US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HTML5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, остальное дополнено методами девайс АПИ.</a:t>
            </a:r>
          </a:p>
          <a:p>
            <a:pPr algn="l"/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Все это значительно снижает стоимость разработки – вы можете взять ваше существующее </a:t>
            </a:r>
            <a:r>
              <a:rPr lang="en-US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html5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-приложение и быстро адаптировать его под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. Да и разработка с нуля также потребует гораздо меньше трудозатрат, чем если бы вы писали, например, на </a:t>
            </a:r>
            <a:r>
              <a:rPr lang="en-US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Java.</a:t>
            </a:r>
            <a:endParaRPr lang="ru-RU" altLang="ko-KR" sz="1200" b="0" baseline="0" dirty="0" smtClean="0">
              <a:solidFill>
                <a:srgbClr val="000000"/>
              </a:solidFill>
              <a:effectLst>
                <a:reflection blurRad="6350" stA="20000" endPos="10000" dir="5400000" sy="-100000" algn="bl" rotWithShape="0"/>
              </a:effectLst>
              <a:latin typeface="Samsung InterFace" panose="020B0503020203020204" pitchFamily="34" charset="0"/>
            </a:endParaRPr>
          </a:p>
          <a:p>
            <a:pPr algn="l"/>
            <a:endParaRPr lang="ru-RU" altLang="ko-KR" sz="1200" b="0" baseline="0" dirty="0" smtClean="0">
              <a:solidFill>
                <a:srgbClr val="000000"/>
              </a:solidFill>
              <a:effectLst>
                <a:reflection blurRad="6350" stA="20000" endPos="10000" dir="5400000" sy="-100000" algn="bl" rotWithShape="0"/>
              </a:effectLst>
              <a:latin typeface="Samsung InterFace" panose="020B0503020203020204" pitchFamily="34" charset="0"/>
            </a:endParaRPr>
          </a:p>
          <a:p>
            <a:pPr algn="l"/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Для тех, кто разрабатывает сложные ресурсоемкие приложения, например игры с нетривиальным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геймплеем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и сложной графикой,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предлагает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нативный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</a:t>
            </a:r>
            <a:r>
              <a:rPr lang="en-US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API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, который позволит писать компилируемый код на С++. Также, вы можете создавать гибридные приложения, у которых </a:t>
            </a:r>
            <a:r>
              <a:rPr lang="en-US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engine 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написан на С++, а интерфейс – с использованием веб-</a:t>
            </a:r>
            <a:r>
              <a:rPr lang="en-US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API, 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на </a:t>
            </a:r>
            <a:r>
              <a:rPr lang="en-US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HTML5. 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Такой подход вам позволит оптимизировать трудозатраты, в случае, если без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нативной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разработки никак не обойтись.</a:t>
            </a:r>
          </a:p>
          <a:p>
            <a:pPr algn="l"/>
            <a:endParaRPr lang="ru-RU" altLang="ko-KR" sz="1200" b="0" dirty="0" smtClean="0">
              <a:solidFill>
                <a:srgbClr val="000000"/>
              </a:solidFill>
              <a:effectLst>
                <a:reflection blurRad="6350" stA="20000" endPos="10000" dir="5400000" sy="-100000" algn="bl" rotWithShape="0"/>
              </a:effectLst>
              <a:latin typeface="Samsung InterFace" panose="020B0503020203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ko-KR" sz="1200" b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Ну и, конечно, новая операционная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система – это новый рынок для ваших приложений. Магазин </a:t>
            </a:r>
            <a:r>
              <a:rPr lang="en-US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Tizen Store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предлагает бесплатную регистрация для разработчиков, быструю проверку приложений (максимум в течение трех дней). Мы чуть позже остановимся подробнее на этом, я расскажу про интересные особенности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стор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altLang="ko-KR" sz="1200" b="0" baseline="0" dirty="0" smtClean="0">
              <a:solidFill>
                <a:srgbClr val="000000"/>
              </a:solidFill>
              <a:effectLst>
                <a:reflection blurRad="6350" stA="20000" endPos="10000" dir="5400000" sy="-100000" algn="bl" rotWithShape="0"/>
              </a:effectLst>
              <a:latin typeface="Samsung InterFace" panose="020B050302020302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А сейчас несколько слов об устройствах, которые могут работать под управлением операционной системы </a:t>
            </a:r>
            <a:r>
              <a:rPr lang="ru-RU" altLang="ko-KR" sz="1200" b="0" baseline="0" dirty="0" err="1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Тайзен</a:t>
            </a:r>
            <a:r>
              <a:rPr lang="ru-RU" altLang="ko-KR" sz="1200" b="0" baseline="0" dirty="0" smtClean="0">
                <a:solidFill>
                  <a:srgbClr val="000000"/>
                </a:solidFill>
                <a:effectLst>
                  <a:reflection blurRad="6350" stA="20000" endPos="10000" dir="5400000" sy="-100000" algn="bl" rotWithShape="0"/>
                </a:effectLst>
                <a:latin typeface="Samsung InterFace" panose="020B0503020203020204" pitchFamily="34" charset="0"/>
              </a:rPr>
              <a:t>.</a:t>
            </a:r>
            <a:endParaRPr lang="ru-RU" altLang="ko-KR" sz="1200" b="0" dirty="0" smtClean="0">
              <a:solidFill>
                <a:srgbClr val="000000"/>
              </a:solidFill>
              <a:effectLst>
                <a:reflection blurRad="6350" stA="20000" endPos="10000" dir="5400000" sy="-100000" algn="bl" rotWithShape="0"/>
              </a:effectLst>
              <a:latin typeface="Samsung InterFace" panose="020B0503020203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90D7B-D995-4595-B1D7-D9F8B6BA798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9621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704862" y="5415609"/>
            <a:ext cx="2496277" cy="539221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>
            <a:lvl1pPr marL="0" indent="0">
              <a:buNone/>
              <a:defRPr kumimoji="1" lang="ko-KR" altLang="en-US" sz="2800" b="0" spc="-211" dirty="0">
                <a:ln w="11430"/>
                <a:solidFill>
                  <a:schemeClr val="tx2"/>
                </a:solidFill>
                <a:effectLst/>
                <a:latin typeface="Arial" panose="020B0604020202020204" pitchFamily="34" charset="0"/>
                <a:ea typeface="삼성고딕 L" panose="020B0600000000000000" pitchFamily="50" charset="-127"/>
                <a:cs typeface="Arial" panose="020B0604020202020204" pitchFamily="34" charset="0"/>
              </a:defRPr>
            </a:lvl1pPr>
          </a:lstStyle>
          <a:p>
            <a:pPr marL="0" lvl="0" algn="ctr"/>
            <a:r>
              <a:rPr lang="en-US" altLang="ko-KR" dirty="0" smtClean="0"/>
              <a:t>2016. 01. 11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742950" y="2708920"/>
            <a:ext cx="8420100" cy="1872208"/>
          </a:xfrm>
          <a:prstGeom prst="rect">
            <a:avLst/>
          </a:prstGeom>
        </p:spPr>
        <p:txBody>
          <a:bodyPr lIns="107287" tIns="53643" rIns="107287" bIns="53643"/>
          <a:lstStyle>
            <a:lvl1pPr>
              <a:defRPr kumimoji="1" lang="ko-KR" altLang="en-US" sz="5600" b="1" kern="1200" spc="-211" baseline="0" dirty="0" smtClean="0">
                <a:ln w="1143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삼성긴고딕 Regular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 smtClean="0"/>
              <a:t>Master Title</a:t>
            </a:r>
            <a:endParaRPr lang="ko-KR" altLang="en-US" dirty="0"/>
          </a:p>
        </p:txBody>
      </p:sp>
      <p:pic>
        <p:nvPicPr>
          <p:cNvPr id="5" name="Picture 13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8770882" y="283916"/>
            <a:ext cx="921959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37213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42950" y="834164"/>
            <a:ext cx="8420100" cy="1362075"/>
          </a:xfrm>
          <a:prstGeom prst="rect">
            <a:avLst/>
          </a:prstGeom>
          <a:ln>
            <a:noFill/>
          </a:ln>
        </p:spPr>
        <p:txBody>
          <a:bodyPr vert="horz" lIns="107287" tIns="53643" rIns="107287" bIns="53643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5080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kumimoji="1" lang="ko-KR" altLang="en-US" sz="5200" b="1" spc="-211" dirty="0">
                <a:ln w="1143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삼성긴고딕OTF Medium" pitchFamily="34" charset="-127"/>
                <a:cs typeface="Arial" panose="020B0604020202020204" pitchFamily="34" charset="0"/>
              </a:defRPr>
            </a:lvl1pPr>
          </a:lstStyle>
          <a:p>
            <a:pPr marL="0" lvl="0" fontAlgn="base">
              <a:spcAft>
                <a:spcPct val="0"/>
              </a:spcAft>
            </a:pPr>
            <a:r>
              <a:rPr lang="en-US" altLang="ko-KR" dirty="0" smtClean="0"/>
              <a:t>Master Title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110192" y="2627929"/>
            <a:ext cx="6648399" cy="752035"/>
          </a:xfrm>
          <a:prstGeom prst="rect">
            <a:avLst/>
          </a:prstGeom>
          <a:ln>
            <a:noFill/>
          </a:ln>
        </p:spPr>
        <p:txBody>
          <a:bodyPr vert="horz" lIns="107287" tIns="53643" rIns="107287" bIns="53643" rtlCol="0" anchor="t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5080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marL="0" indent="0">
              <a:buNone/>
              <a:defRPr kumimoji="1" lang="ko-KR" altLang="en-US" sz="3100" b="1" dirty="0" smtClean="0">
                <a:ln w="11430"/>
                <a:effectLst/>
                <a:latin typeface="Arial" panose="020B0604020202020204" pitchFamily="34" charset="0"/>
                <a:ea typeface="삼성긴고딕OTF Regular" pitchFamily="34" charset="-127"/>
                <a:cs typeface="Arial" panose="020B0604020202020204" pitchFamily="34" charset="0"/>
              </a:defRPr>
            </a:lvl1pPr>
          </a:lstStyle>
          <a:p>
            <a:pPr marL="536433" lvl="0" indent="-53643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ko-KR" dirty="0" smtClean="0"/>
              <a:t>Master Text (Arial 26)</a:t>
            </a:r>
            <a:endParaRPr lang="ko-KR" altLang="en-US" dirty="0" smtClean="0"/>
          </a:p>
        </p:txBody>
      </p:sp>
      <p:sp>
        <p:nvSpPr>
          <p:cNvPr id="38" name="텍스트 개체 틀 2"/>
          <p:cNvSpPr>
            <a:spLocks noGrp="1"/>
          </p:cNvSpPr>
          <p:nvPr>
            <p:ph type="body" idx="10" hasCustomPrompt="1"/>
          </p:nvPr>
        </p:nvSpPr>
        <p:spPr>
          <a:xfrm>
            <a:off x="2118509" y="3432542"/>
            <a:ext cx="6648399" cy="752035"/>
          </a:xfrm>
          <a:prstGeom prst="rect">
            <a:avLst/>
          </a:prstGeom>
          <a:ln>
            <a:noFill/>
          </a:ln>
        </p:spPr>
        <p:txBody>
          <a:bodyPr vert="horz" lIns="107287" tIns="53643" rIns="107287" bIns="53643" rtlCol="0" anchor="t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5080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marL="0" indent="0">
              <a:buNone/>
              <a:defRPr kumimoji="1" lang="ko-KR" altLang="en-US" sz="3100" b="1" dirty="0" smtClean="0">
                <a:ln w="11430"/>
                <a:effectLst/>
                <a:latin typeface="Arial" panose="020B0604020202020204" pitchFamily="34" charset="0"/>
                <a:ea typeface="삼성긴고딕OTF Regular" pitchFamily="34" charset="-127"/>
                <a:cs typeface="Arial" panose="020B0604020202020204" pitchFamily="34" charset="0"/>
              </a:defRPr>
            </a:lvl1pPr>
          </a:lstStyle>
          <a:p>
            <a:pPr marL="536433" lvl="0" indent="-53643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ko-KR" dirty="0" smtClean="0"/>
              <a:t>Master Text </a:t>
            </a:r>
            <a:endParaRPr lang="ko-KR" altLang="en-US" dirty="0" smtClean="0"/>
          </a:p>
        </p:txBody>
      </p:sp>
      <p:sp>
        <p:nvSpPr>
          <p:cNvPr id="39" name="텍스트 개체 틀 2"/>
          <p:cNvSpPr>
            <a:spLocks noGrp="1"/>
          </p:cNvSpPr>
          <p:nvPr>
            <p:ph type="body" idx="11" hasCustomPrompt="1"/>
          </p:nvPr>
        </p:nvSpPr>
        <p:spPr>
          <a:xfrm>
            <a:off x="2127854" y="4243889"/>
            <a:ext cx="6648399" cy="752035"/>
          </a:xfrm>
          <a:prstGeom prst="rect">
            <a:avLst/>
          </a:prstGeom>
          <a:ln>
            <a:noFill/>
          </a:ln>
        </p:spPr>
        <p:txBody>
          <a:bodyPr vert="horz" lIns="107287" tIns="53643" rIns="107287" bIns="53643" rtlCol="0" anchor="t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5080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marL="0" indent="0">
              <a:buNone/>
              <a:defRPr kumimoji="1" lang="ko-KR" altLang="en-US" sz="3100" b="1" dirty="0" smtClean="0">
                <a:ln w="11430"/>
                <a:effectLst/>
                <a:latin typeface="Arial" panose="020B0604020202020204" pitchFamily="34" charset="0"/>
                <a:ea typeface="삼성긴고딕OTF Regular" pitchFamily="34" charset="-127"/>
                <a:cs typeface="Arial" panose="020B0604020202020204" pitchFamily="34" charset="0"/>
              </a:defRPr>
            </a:lvl1pPr>
          </a:lstStyle>
          <a:p>
            <a:pPr marL="536433" lvl="0" indent="-53643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ko-KR" dirty="0" smtClean="0"/>
              <a:t>Master Text </a:t>
            </a:r>
            <a:endParaRPr lang="ko-KR" altLang="en-US" dirty="0" smtClean="0"/>
          </a:p>
        </p:txBody>
      </p:sp>
      <p:sp>
        <p:nvSpPr>
          <p:cNvPr id="40" name="텍스트 개체 틀 2"/>
          <p:cNvSpPr>
            <a:spLocks noGrp="1"/>
          </p:cNvSpPr>
          <p:nvPr>
            <p:ph type="body" idx="12" hasCustomPrompt="1"/>
          </p:nvPr>
        </p:nvSpPr>
        <p:spPr>
          <a:xfrm>
            <a:off x="2127854" y="5053229"/>
            <a:ext cx="6648399" cy="752035"/>
          </a:xfrm>
          <a:prstGeom prst="rect">
            <a:avLst/>
          </a:prstGeom>
          <a:ln>
            <a:noFill/>
          </a:ln>
        </p:spPr>
        <p:txBody>
          <a:bodyPr vert="horz" lIns="107287" tIns="53643" rIns="107287" bIns="53643" rtlCol="0" anchor="t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5080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marL="0" indent="0">
              <a:buNone/>
              <a:defRPr kumimoji="1" lang="ko-KR" altLang="en-US" sz="3100" b="1" dirty="0" smtClean="0">
                <a:ln w="11430"/>
                <a:effectLst/>
                <a:latin typeface="Arial" panose="020B0604020202020204" pitchFamily="34" charset="0"/>
                <a:ea typeface="삼성긴고딕OTF Regular" pitchFamily="34" charset="-127"/>
                <a:cs typeface="Arial" panose="020B0604020202020204" pitchFamily="34" charset="0"/>
              </a:defRPr>
            </a:lvl1pPr>
          </a:lstStyle>
          <a:p>
            <a:pPr marL="536433" lvl="0" indent="-53643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ko-KR" dirty="0" smtClean="0"/>
              <a:t>Master Text 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016181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>
            <a:spLocks noGrp="1"/>
          </p:cNvSpPr>
          <p:nvPr>
            <p:ph idx="13" hasCustomPrompt="1"/>
          </p:nvPr>
        </p:nvSpPr>
        <p:spPr>
          <a:xfrm>
            <a:off x="272480" y="908721"/>
            <a:ext cx="9439049" cy="5583135"/>
          </a:xfrm>
          <a:prstGeom prst="rect">
            <a:avLst/>
          </a:prstGeom>
        </p:spPr>
        <p:txBody>
          <a:bodyPr lIns="107287" tIns="53643" rIns="107287" bIns="53643"/>
          <a:lstStyle>
            <a:lvl1pPr marL="311057" indent="-311057">
              <a:lnSpc>
                <a:spcPct val="160000"/>
              </a:lnSpc>
              <a:spcBef>
                <a:spcPts val="0"/>
              </a:spcBef>
              <a:buSzPct val="110000"/>
              <a:buFontTx/>
              <a:buBlip>
                <a:blip r:embed="rId3"/>
              </a:buBlip>
              <a:defRPr sz="21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92311" indent="-234689">
              <a:lnSpc>
                <a:spcPct val="160000"/>
              </a:lnSpc>
              <a:spcBef>
                <a:spcPts val="0"/>
              </a:spcBef>
              <a:buSzPct val="110000"/>
              <a:buFont typeface="맑은 고딕" panose="020B0503020000020004" pitchFamily="50" charset="-127"/>
              <a:buChar char="-"/>
              <a:defRPr sz="1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8176" indent="-178811">
              <a:lnSpc>
                <a:spcPct val="160000"/>
              </a:lnSpc>
              <a:spcBef>
                <a:spcPts val="0"/>
              </a:spcBef>
              <a:buSzPct val="110000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43765" indent="-208613">
              <a:defRPr sz="1600"/>
            </a:lvl4pPr>
          </a:lstStyle>
          <a:p>
            <a:pPr lvl="0"/>
            <a:r>
              <a:rPr lang="en-US" altLang="ko-KR" dirty="0" smtClean="0"/>
              <a:t>Master Text Style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</a:t>
            </a:r>
            <a:endParaRPr lang="ko-KR" altLang="en-US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0068" y="234941"/>
            <a:ext cx="9461461" cy="529764"/>
          </a:xfrm>
          <a:prstGeom prst="rect">
            <a:avLst/>
          </a:prstGeom>
        </p:spPr>
        <p:txBody>
          <a:bodyPr vert="horz" lIns="107287" tIns="53643" rIns="107287" bIns="53643" rtlCol="0" anchor="ctr">
            <a:noAutofit/>
          </a:bodyPr>
          <a:lstStyle>
            <a:lvl1pPr algn="l">
              <a:defRPr kumimoji="0" lang="ko-KR" altLang="en-US" sz="33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삼성긴고딕OTF Medium" pitchFamily="34" charset="-127"/>
                <a:cs typeface="Arial" panose="020B060402020202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15743" y="6579409"/>
            <a:ext cx="1155700" cy="233603"/>
          </a:xfrm>
          <a:prstGeom prst="rect">
            <a:avLst/>
          </a:prstGeom>
        </p:spPr>
        <p:txBody>
          <a:bodyPr lIns="107287" tIns="53643" rIns="107287" bIns="53643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1CB6D96-E065-46D7-BFC0-473F3D5B23B3}" type="slidenum">
              <a:rPr lang="ko-KR" altLang="en-US" smtClean="0"/>
              <a:pPr/>
              <a:t>‹#›</a:t>
            </a:fld>
            <a:r>
              <a:rPr lang="ko-KR" altLang="en-US" smtClean="0"/>
              <a:t> </a:t>
            </a:r>
            <a:r>
              <a:rPr lang="en-US" altLang="ko-KR" smtClean="0"/>
              <a:t>/ 3</a:t>
            </a:r>
            <a:endParaRPr lang="ko-KR" alt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59956" y="6590811"/>
            <a:ext cx="4740423" cy="254580"/>
          </a:xfrm>
          <a:prstGeom prst="rect">
            <a:avLst/>
          </a:prstGeom>
          <a:noFill/>
          <a:ln>
            <a:noFill/>
          </a:ln>
        </p:spPr>
        <p:txBody>
          <a:bodyPr wrap="none" lIns="42239" tIns="42239" rIns="42239" bIns="42239" rtlCol="0">
            <a:spAutoFit/>
          </a:bodyPr>
          <a:lstStyle/>
          <a:p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 </a:t>
            </a:r>
            <a:r>
              <a:rPr lang="en-US" altLang="ko-KR" sz="1100" b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2016. Digital Media &amp; Communications R&amp;D</a:t>
            </a:r>
            <a:r>
              <a:rPr lang="en-US" altLang="ko-KR" sz="1100" b="0" baseline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Center.</a:t>
            </a:r>
            <a:r>
              <a:rPr lang="en-US" altLang="ko-KR" sz="1100" b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All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rights reserved.</a:t>
            </a:r>
            <a:endParaRPr lang="ko-KR" altLang="en-US" sz="11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9563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95300" y="2780928"/>
            <a:ext cx="8915400" cy="1143000"/>
          </a:xfrm>
          <a:prstGeom prst="rect">
            <a:avLst/>
          </a:prstGeom>
        </p:spPr>
        <p:txBody>
          <a:bodyPr lIns="107287" tIns="53643" rIns="107287" bIns="53643"/>
          <a:lstStyle>
            <a:lvl1pPr>
              <a:defRPr sz="9400">
                <a:solidFill>
                  <a:srgbClr val="2944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삼성긴고딕OTF Regular" pitchFamily="34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  <p:pic>
        <p:nvPicPr>
          <p:cNvPr id="5" name="Picture 13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492023" y="6309336"/>
            <a:ext cx="921959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2582789" y="6519533"/>
            <a:ext cx="4740424" cy="254580"/>
          </a:xfrm>
          <a:prstGeom prst="rect">
            <a:avLst/>
          </a:prstGeom>
          <a:noFill/>
          <a:ln>
            <a:noFill/>
          </a:ln>
        </p:spPr>
        <p:txBody>
          <a:bodyPr wrap="none" lIns="42239" tIns="42239" rIns="42239" bIns="42239" rtlCol="0">
            <a:spAutoFit/>
          </a:bodyPr>
          <a:lstStyle/>
          <a:p>
            <a:pPr algn="ctr"/>
            <a:r>
              <a:rPr lang="en-US" altLang="ko-KR" sz="1100" kern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삼성고딕 M" panose="020B0600000000000000" pitchFamily="50" charset="-127"/>
                <a:cs typeface="Arial" panose="020B0604020202020204" pitchFamily="34" charset="0"/>
              </a:rPr>
              <a:t>ⓒ </a:t>
            </a:r>
            <a:r>
              <a:rPr lang="en-US" altLang="ko-KR" sz="1100" kern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삼성고딕 M" panose="020B0600000000000000" pitchFamily="50" charset="-127"/>
                <a:cs typeface="Arial" panose="020B0604020202020204" pitchFamily="34" charset="0"/>
              </a:rPr>
              <a:t>2016. Digital Media &amp; Communications R&amp;D Center. All </a:t>
            </a:r>
            <a:r>
              <a:rPr lang="en-US" altLang="ko-KR" sz="1100" kern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삼성고딕 M" panose="020B0600000000000000" pitchFamily="50" charset="-127"/>
                <a:cs typeface="Arial" panose="020B0604020202020204" pitchFamily="34" charset="0"/>
              </a:rPr>
              <a:t>rights </a:t>
            </a:r>
            <a:r>
              <a:rPr lang="en-US" altLang="ko-KR" sz="1100" kern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삼성고딕 M" panose="020B0600000000000000" pitchFamily="50" charset="-127"/>
                <a:cs typeface="Arial" panose="020B0604020202020204" pitchFamily="34" charset="0"/>
              </a:rPr>
              <a:t>reserved.</a:t>
            </a:r>
            <a:endParaRPr lang="ko-KR" altLang="en-US" sz="1100" b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삼성고딕 M" panose="020B0600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5309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lIns="107287" tIns="53643" rIns="107287" bIns="53643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lIns="107287" tIns="53643" rIns="107287" bIns="53643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 lIns="107287" tIns="53643" rIns="107287" bIns="53643"/>
          <a:lstStyle/>
          <a:p>
            <a:fld id="{610B8A19-DF14-42E1-B0B5-7365B732804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2"/>
            <a:ext cx="3136900" cy="365125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 lIns="107287" tIns="53643" rIns="107287" bIns="53643"/>
          <a:lstStyle/>
          <a:p>
            <a:fld id="{188DF4EB-BACC-48B2-81E6-19F0E5ADD1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66457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503040" y="705445"/>
            <a:ext cx="8899922" cy="1026914"/>
          </a:xfrm>
          <a:prstGeom prst="rect">
            <a:avLst/>
          </a:prstGeom>
        </p:spPr>
        <p:txBody>
          <a:bodyPr lIns="67343" tIns="33671" rIns="67343" bIns="33671"/>
          <a:lstStyle>
            <a:lvl1pPr>
              <a:defRPr sz="4500" spc="731"/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4500" cap="all" spc="731" dirty="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503040" y="357187"/>
            <a:ext cx="8899922" cy="357187"/>
          </a:xfrm>
          <a:prstGeom prst="rect">
            <a:avLst/>
          </a:prstGeom>
        </p:spPr>
        <p:txBody>
          <a:bodyPr lIns="67343" tIns="33671" rIns="67343" bIns="33671"/>
          <a:lstStyle>
            <a:lvl1pPr marL="0" indent="0">
              <a:spcBef>
                <a:spcPts val="0"/>
              </a:spcBef>
              <a:buClrTx/>
              <a:buSzTx/>
              <a:buNone/>
              <a:defRPr sz="1700" cap="all" spc="283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168355">
              <a:spcBef>
                <a:spcPts val="0"/>
              </a:spcBef>
              <a:buClrTx/>
              <a:buSzTx/>
              <a:buNone/>
              <a:defRPr sz="1700" cap="all" spc="283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336711">
              <a:spcBef>
                <a:spcPts val="0"/>
              </a:spcBef>
              <a:buClrTx/>
              <a:buSzTx/>
              <a:buNone/>
              <a:defRPr sz="1700" cap="all" spc="283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505066">
              <a:spcBef>
                <a:spcPts val="0"/>
              </a:spcBef>
              <a:buClrTx/>
              <a:buSzTx/>
              <a:buNone/>
              <a:defRPr sz="1700" cap="all" spc="283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673420">
              <a:spcBef>
                <a:spcPts val="0"/>
              </a:spcBef>
              <a:buClrTx/>
              <a:buSzTx/>
              <a:buNone/>
              <a:defRPr sz="1700" cap="all" spc="283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1700" cap="all" spc="283" dirty="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 cap="none" spc="0">
                <a:solidFill>
                  <a:srgbClr val="000000"/>
                </a:solidFill>
              </a:defRPr>
            </a:pPr>
            <a:r>
              <a:rPr sz="1700" cap="all" spc="283" dirty="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 cap="none" spc="0">
                <a:solidFill>
                  <a:srgbClr val="000000"/>
                </a:solidFill>
              </a:defRPr>
            </a:pPr>
            <a:r>
              <a:rPr sz="1700" cap="all" spc="283" dirty="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 cap="none" spc="0">
                <a:solidFill>
                  <a:srgbClr val="000000"/>
                </a:solidFill>
              </a:defRPr>
            </a:pPr>
            <a:r>
              <a:rPr sz="1700" cap="all" spc="283" dirty="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 cap="none" spc="0">
                <a:solidFill>
                  <a:srgbClr val="000000"/>
                </a:solidFill>
              </a:defRPr>
            </a:pPr>
            <a:r>
              <a:rPr sz="1700" cap="all" spc="283" dirty="0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="" xmlns:p14="http://schemas.microsoft.com/office/powerpoint/2010/main" val="59119517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8971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8971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 lIns="107287" tIns="53643" rIns="107287" bIns="53643"/>
          <a:lstStyle/>
          <a:p>
            <a:fld id="{0F29F88A-779E-4366-933D-8C0F0283F7D1}" type="datetimeFigureOut">
              <a:rPr lang="ko-KR" altLang="en-US" smtClean="0"/>
              <a:pPr/>
              <a:t>2017-07-17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2"/>
            <a:ext cx="3136900" cy="365125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 lIns="107287" tIns="53643" rIns="107287" bIns="53643"/>
          <a:lstStyle/>
          <a:p>
            <a:fld id="{96497C24-236E-4B29-9BF9-58980D294A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9843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5489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1072866" rtl="0" eaLnBrk="1" latinLnBrk="1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2325" indent="-402325" algn="l" defTabSz="1072866" rtl="0" eaLnBrk="1" latinLnBrk="1" hangingPunct="1">
        <a:spcBef>
          <a:spcPct val="20000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71703" indent="-335270" algn="l" defTabSz="1072866" rtl="0" eaLnBrk="1" latinLnBrk="1" hangingPunct="1">
        <a:spcBef>
          <a:spcPct val="20000"/>
        </a:spcBef>
        <a:buFont typeface="Arial" panose="020B0604020202020204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41082" indent="-268216" algn="l" defTabSz="1072866" rtl="0" eaLnBrk="1" latinLnBrk="1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77515" indent="-268216" algn="l" defTabSz="107286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13947" indent="-268216" algn="l" defTabSz="107286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50380" indent="-268216" algn="l" defTabSz="107286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107286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107286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107286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e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microsoft.com/office/2007/relationships/hdphoto" Target="../media/hdphoto1.wdp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7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7.jpeg"/><Relationship Id="rId7" Type="http://schemas.openxmlformats.org/officeDocument/2006/relationships/image" Target="../media/image81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10" Type="http://schemas.openxmlformats.org/officeDocument/2006/relationships/image" Target="../media/image84.jpeg"/><Relationship Id="rId4" Type="http://schemas.openxmlformats.org/officeDocument/2006/relationships/image" Target="../media/image78.png"/><Relationship Id="rId9" Type="http://schemas.openxmlformats.org/officeDocument/2006/relationships/image" Target="../media/image8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jpeg"/><Relationship Id="rId3" Type="http://schemas.openxmlformats.org/officeDocument/2006/relationships/hyperlink" Target="http://tizen.ru/" TargetMode="External"/><Relationship Id="rId7" Type="http://schemas.openxmlformats.org/officeDocument/2006/relationships/image" Target="../media/image94.png"/><Relationship Id="rId12" Type="http://schemas.openxmlformats.org/officeDocument/2006/relationships/image" Target="../media/image9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110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jpeg"/><Relationship Id="rId5" Type="http://schemas.openxmlformats.org/officeDocument/2006/relationships/image" Target="../media/image77.jpeg"/><Relationship Id="rId10" Type="http://schemas.openxmlformats.org/officeDocument/2006/relationships/image" Target="../media/image112.png"/><Relationship Id="rId4" Type="http://schemas.openxmlformats.org/officeDocument/2006/relationships/image" Target="../media/image108.jpeg"/><Relationship Id="rId9" Type="http://schemas.openxmlformats.org/officeDocument/2006/relationships/image" Target="../media/image8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svetlana.yun@samsung.com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60712" y="1916832"/>
            <a:ext cx="5460607" cy="887008"/>
          </a:xfrm>
        </p:spPr>
        <p:txBody>
          <a:bodyPr/>
          <a:lstStyle/>
          <a:p>
            <a:pPr algn="ctr"/>
            <a:r>
              <a:rPr lang="ru-RU" altLang="ko-KR" sz="2300" b="1" spc="0" dirty="0" smtClean="0">
                <a:solidFill>
                  <a:schemeClr val="bg1">
                    <a:lumMod val="85000"/>
                  </a:schemeClr>
                </a:solidFill>
              </a:rPr>
              <a:t>Летняя практика студентов</a:t>
            </a:r>
          </a:p>
          <a:p>
            <a:pPr algn="ctr"/>
            <a:r>
              <a:rPr lang="ru-RU" altLang="ko-KR" sz="2300" b="1" spc="0" dirty="0" smtClean="0">
                <a:solidFill>
                  <a:schemeClr val="bg1">
                    <a:lumMod val="85000"/>
                  </a:schemeClr>
                </a:solidFill>
              </a:rPr>
              <a:t>Июль 201</a:t>
            </a:r>
            <a:r>
              <a:rPr lang="en-US" altLang="ko-KR" sz="2300" b="1" spc="0" dirty="0" smtClean="0">
                <a:solidFill>
                  <a:schemeClr val="bg1">
                    <a:lumMod val="85000"/>
                  </a:schemeClr>
                </a:solidFill>
              </a:rPr>
              <a:t>7</a:t>
            </a:r>
            <a:endParaRPr lang="ko-KR" altLang="en-US" sz="2300" b="1" spc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742950" y="2492896"/>
            <a:ext cx="8420100" cy="1656184"/>
          </a:xfrm>
        </p:spPr>
        <p:txBody>
          <a:bodyPr anchor="ctr"/>
          <a:lstStyle/>
          <a:p>
            <a:r>
              <a:rPr lang="ru-RU" altLang="ko-KR" sz="6300" dirty="0" smtClean="0"/>
              <a:t>Вводная лекция</a:t>
            </a:r>
            <a:endParaRPr lang="ko-KR" altLang="en-US" sz="6300" dirty="0"/>
          </a:p>
        </p:txBody>
      </p:sp>
      <p:sp>
        <p:nvSpPr>
          <p:cNvPr id="15" name="부제목 2"/>
          <p:cNvSpPr txBox="1">
            <a:spLocks/>
          </p:cNvSpPr>
          <p:nvPr/>
        </p:nvSpPr>
        <p:spPr>
          <a:xfrm>
            <a:off x="5930379" y="476672"/>
            <a:ext cx="3900433" cy="400721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ct val="20000"/>
              </a:spcBef>
            </a:pPr>
            <a:r>
              <a:rPr kumimoji="1" lang="en-US" altLang="ko-KR" sz="1900" b="1" dirty="0" smtClean="0">
                <a:ln w="11430"/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삼성고딕 L" panose="020B0600000000000000" pitchFamily="50" charset="-127"/>
                <a:cs typeface="Arial" panose="020B0604020202020204" pitchFamily="34" charset="0"/>
              </a:rPr>
              <a:t>Samsung R&amp;D Institute Rus</a:t>
            </a:r>
            <a:endParaRPr kumimoji="1" lang="ko-KR" altLang="en-US" sz="1900" b="1" dirty="0">
              <a:ln w="11430"/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삼성고딕 L" panose="020B06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90749" y="5157192"/>
            <a:ext cx="4953000" cy="792088"/>
          </a:xfrm>
          <a:prstGeom prst="rect">
            <a:avLst/>
          </a:prstGeom>
        </p:spPr>
        <p:txBody>
          <a:bodyPr lIns="107287" tIns="53643" rIns="107287" bIns="53643">
            <a:noAutofit/>
          </a:bodyPr>
          <a:lstStyle/>
          <a:p>
            <a:pPr algn="ctr"/>
            <a:r>
              <a:rPr kumimoji="1" lang="ru-RU" altLang="ko-KR" dirty="0" smtClean="0">
                <a:ln w="11430"/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삼성긴고딕 Regular" panose="020B0600000101010101" pitchFamily="50" charset="-127"/>
                <a:cs typeface="Arial" pitchFamily="34" charset="0"/>
              </a:rPr>
              <a:t>Юн Светлана</a:t>
            </a:r>
          </a:p>
        </p:txBody>
      </p:sp>
    </p:spTree>
    <p:extLst>
      <p:ext uri="{BB962C8B-B14F-4D97-AF65-F5344CB8AC3E}">
        <p14:creationId xmlns:p14="http://schemas.microsoft.com/office/powerpoint/2010/main" xmlns="" val="2463629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hotel_dubai_burj_khalifa-1920x1200-1.jpg"/>
          <p:cNvPicPr/>
          <p:nvPr/>
        </p:nvPicPr>
        <p:blipFill>
          <a:blip r:embed="rId2" cstate="screen">
            <a:extLst/>
          </a:blip>
          <a:srcRect/>
          <a:stretch>
            <a:fillRect/>
          </a:stretch>
        </p:blipFill>
        <p:spPr>
          <a:xfrm>
            <a:off x="1" y="380999"/>
            <a:ext cx="9906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1" y="26456"/>
            <a:ext cx="9906000" cy="412783"/>
          </a:xfrm>
          <a:prstGeom prst="rect">
            <a:avLst/>
          </a:prstGeom>
          <a:blipFill>
            <a:blip r:embed="rId3" cstate="screen"/>
          </a:blipFill>
        </p:spPr>
        <p:txBody>
          <a:bodyPr/>
          <a:lstStyle>
            <a:lvl1pPr algn="ctr">
              <a:defRPr sz="2400" spc="384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1700" cap="all" spc="283" dirty="0" err="1">
                <a:solidFill>
                  <a:srgbClr val="FFFFFF"/>
                </a:solidFill>
              </a:rPr>
              <a:t>Burj</a:t>
            </a:r>
            <a:r>
              <a:rPr sz="1700" cap="all" spc="283" dirty="0">
                <a:solidFill>
                  <a:srgbClr val="FFFFFF"/>
                </a:solidFill>
              </a:rPr>
              <a:t> </a:t>
            </a:r>
            <a:r>
              <a:rPr sz="1700" cap="all" spc="283" dirty="0" err="1">
                <a:solidFill>
                  <a:srgbClr val="FFFFFF"/>
                </a:solidFill>
              </a:rPr>
              <a:t>Khalifa</a:t>
            </a:r>
            <a:r>
              <a:rPr sz="1700" cap="all" spc="283" dirty="0">
                <a:solidFill>
                  <a:srgbClr val="FFFFFF"/>
                </a:solidFill>
              </a:rPr>
              <a:t>. Dubai, Emirates</a:t>
            </a:r>
          </a:p>
        </p:txBody>
      </p:sp>
    </p:spTree>
    <p:extLst>
      <p:ext uri="{BB962C8B-B14F-4D97-AF65-F5344CB8AC3E}">
        <p14:creationId xmlns="" xmlns:p14="http://schemas.microsoft.com/office/powerpoint/2010/main" val="37395395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3800872" y="2780928"/>
            <a:ext cx="2592288" cy="1143000"/>
          </a:xfrm>
          <a:prstGeom prst="rect">
            <a:avLst/>
          </a:prstGeom>
        </p:spPr>
        <p:txBody>
          <a:bodyPr/>
          <a:lstStyle>
            <a:lvl1pPr defTabSz="479044">
              <a:defRPr sz="5084" spc="813"/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lang="ru-RU" sz="6000" b="1" cap="all" spc="598" dirty="0" smtClean="0">
                <a:solidFill>
                  <a:schemeClr val="tx2"/>
                </a:solidFill>
              </a:rPr>
              <a:t>???</a:t>
            </a:r>
            <a:endParaRPr sz="6000" b="1" cap="all" spc="598" dirty="0">
              <a:solidFill>
                <a:schemeClr val="tx2"/>
              </a:solidFill>
            </a:endParaRP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4294967295"/>
          </p:nvPr>
        </p:nvSpPr>
        <p:spPr>
          <a:xfrm>
            <a:off x="0" y="6510417"/>
            <a:ext cx="91372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</a:rPr>
              <a:pPr lvl="0">
                <a:defRPr>
                  <a:solidFill>
                    <a:srgbClr val="000000"/>
                  </a:solidFill>
                </a:defRPr>
              </a:pPr>
              <a:t>11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447360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title"/>
          </p:nvPr>
        </p:nvSpPr>
        <p:spPr>
          <a:xfrm>
            <a:off x="356587" y="3145775"/>
            <a:ext cx="9461461" cy="529764"/>
          </a:xfrm>
          <a:prstGeom prst="rect">
            <a:avLst/>
          </a:prstGeom>
        </p:spPr>
        <p:txBody>
          <a:bodyPr/>
          <a:lstStyle>
            <a:lvl1pPr algn="ctr">
              <a:defRPr b="1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</a:defRPr>
            </a:pPr>
            <a:r>
              <a:rPr sz="4600" cap="all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Samsung </a:t>
            </a:r>
            <a:r>
              <a:rPr sz="4600" cap="al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Group</a:t>
            </a:r>
          </a:p>
        </p:txBody>
      </p:sp>
      <p:sp>
        <p:nvSpPr>
          <p:cNvPr id="268" name="Shape 268"/>
          <p:cNvSpPr/>
          <p:nvPr/>
        </p:nvSpPr>
        <p:spPr>
          <a:xfrm>
            <a:off x="5517146" y="2178617"/>
            <a:ext cx="3534835" cy="414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7412" tIns="37412" rIns="37412" bIns="37412" anchor="ctr">
            <a:spAutoFit/>
          </a:bodyPr>
          <a:lstStyle>
            <a:lvl1pPr>
              <a:defRPr sz="3000">
                <a:solidFill>
                  <a:srgbClr val="C3C4B5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 dirty="0"/>
              <a:t>Samsung C&amp;T Corporation</a:t>
            </a:r>
          </a:p>
        </p:txBody>
      </p:sp>
      <p:sp>
        <p:nvSpPr>
          <p:cNvPr id="269" name="Shape 269"/>
          <p:cNvSpPr/>
          <p:nvPr/>
        </p:nvSpPr>
        <p:spPr>
          <a:xfrm>
            <a:off x="5074642" y="1087623"/>
            <a:ext cx="4913418" cy="414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7412" tIns="37412" rIns="37412" bIns="37412" anchor="ctr">
            <a:spAutoFit/>
          </a:bodyPr>
          <a:lstStyle>
            <a:lvl1pPr>
              <a:defRPr sz="3000">
                <a:solidFill>
                  <a:srgbClr val="91919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 dirty="0"/>
              <a:t>Samsung Engineering &amp; Construction</a:t>
            </a:r>
          </a:p>
        </p:txBody>
      </p:sp>
      <p:sp>
        <p:nvSpPr>
          <p:cNvPr id="270" name="Shape 270"/>
          <p:cNvSpPr/>
          <p:nvPr/>
        </p:nvSpPr>
        <p:spPr>
          <a:xfrm>
            <a:off x="310392" y="2387025"/>
            <a:ext cx="4123714" cy="414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7412" tIns="37412" rIns="37412" bIns="37412" anchor="ctr">
            <a:spAutoFit/>
          </a:bodyPr>
          <a:lstStyle>
            <a:lvl1pPr>
              <a:defRPr sz="3000">
                <a:solidFill>
                  <a:srgbClr val="91919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 dirty="0"/>
              <a:t>Samsung Trading &amp; Investment</a:t>
            </a:r>
          </a:p>
        </p:txBody>
      </p:sp>
      <p:sp>
        <p:nvSpPr>
          <p:cNvPr id="271" name="Shape 271"/>
          <p:cNvSpPr/>
          <p:nvPr/>
        </p:nvSpPr>
        <p:spPr>
          <a:xfrm>
            <a:off x="504400" y="1648648"/>
            <a:ext cx="2858368" cy="414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7412" tIns="37412" rIns="37412" bIns="37412" anchor="ctr">
            <a:spAutoFit/>
          </a:bodyPr>
          <a:lstStyle>
            <a:lvl1pPr>
              <a:defRPr sz="3000">
                <a:solidFill>
                  <a:srgbClr val="91919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 dirty="0"/>
              <a:t>Samsung Engineering</a:t>
            </a:r>
          </a:p>
        </p:txBody>
      </p:sp>
      <p:sp>
        <p:nvSpPr>
          <p:cNvPr id="272" name="Shape 272"/>
          <p:cNvSpPr/>
          <p:nvPr/>
        </p:nvSpPr>
        <p:spPr>
          <a:xfrm>
            <a:off x="6049512" y="4534363"/>
            <a:ext cx="3457891" cy="414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7412" tIns="37412" rIns="37412" bIns="37412" anchor="ctr">
            <a:spAutoFit/>
          </a:bodyPr>
          <a:lstStyle>
            <a:lvl1pPr>
              <a:defRPr sz="3000">
                <a:solidFill>
                  <a:srgbClr val="91919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 dirty="0"/>
              <a:t>Samsung Heavy Industries</a:t>
            </a:r>
          </a:p>
        </p:txBody>
      </p:sp>
      <p:sp>
        <p:nvSpPr>
          <p:cNvPr id="273" name="Shape 273"/>
          <p:cNvSpPr/>
          <p:nvPr/>
        </p:nvSpPr>
        <p:spPr>
          <a:xfrm>
            <a:off x="1331888" y="4581532"/>
            <a:ext cx="2954741" cy="42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7412" tIns="37412" rIns="37412" bIns="37412" anchor="ctr">
            <a:spAutoFit/>
          </a:bodyPr>
          <a:lstStyle>
            <a:lvl1pPr>
              <a:defRPr sz="3000">
                <a:solidFill>
                  <a:srgbClr val="91919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Samsung Electronics</a:t>
            </a:r>
          </a:p>
        </p:txBody>
      </p:sp>
      <p:sp>
        <p:nvSpPr>
          <p:cNvPr id="274" name="Shape 274"/>
          <p:cNvSpPr/>
          <p:nvPr/>
        </p:nvSpPr>
        <p:spPr>
          <a:xfrm>
            <a:off x="2800188" y="5313052"/>
            <a:ext cx="3659100" cy="414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7412" tIns="37412" rIns="37412" bIns="37412" anchor="ctr">
            <a:spAutoFit/>
          </a:bodyPr>
          <a:lstStyle>
            <a:lvl1pPr>
              <a:defRPr sz="3000">
                <a:solidFill>
                  <a:srgbClr val="BFBFB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 dirty="0"/>
              <a:t>Samsung Electro-Mechanics</a:t>
            </a:r>
          </a:p>
        </p:txBody>
      </p:sp>
      <p:sp>
        <p:nvSpPr>
          <p:cNvPr id="275" name="Shape 275"/>
          <p:cNvSpPr/>
          <p:nvPr/>
        </p:nvSpPr>
        <p:spPr>
          <a:xfrm>
            <a:off x="7328952" y="5298312"/>
            <a:ext cx="1776341" cy="414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7412" tIns="37412" rIns="37412" bIns="37412" anchor="ctr">
            <a:spAutoFit/>
          </a:bodyPr>
          <a:lstStyle>
            <a:lvl1pPr>
              <a:defRPr sz="3000">
                <a:solidFill>
                  <a:srgbClr val="91919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 dirty="0"/>
              <a:t>Samsung SDI</a:t>
            </a:r>
          </a:p>
        </p:txBody>
      </p:sp>
      <p:sp>
        <p:nvSpPr>
          <p:cNvPr id="276" name="Shape 276"/>
          <p:cNvSpPr/>
          <p:nvPr/>
        </p:nvSpPr>
        <p:spPr>
          <a:xfrm>
            <a:off x="92441" y="1166081"/>
            <a:ext cx="4843976" cy="414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7412" tIns="37412" rIns="37412" bIns="37412" anchor="ctr">
            <a:spAutoFit/>
          </a:bodyPr>
          <a:lstStyle>
            <a:lvl1pPr>
              <a:defRPr sz="3000">
                <a:solidFill>
                  <a:srgbClr val="91919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 dirty="0"/>
              <a:t>Samsung Corning Precision Materials</a:t>
            </a:r>
          </a:p>
        </p:txBody>
      </p:sp>
      <p:sp>
        <p:nvSpPr>
          <p:cNvPr id="277" name="Shape 277"/>
          <p:cNvSpPr/>
          <p:nvPr/>
        </p:nvSpPr>
        <p:spPr>
          <a:xfrm>
            <a:off x="7094125" y="1556391"/>
            <a:ext cx="1853285" cy="414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7412" tIns="37412" rIns="37412" bIns="37412" anchor="ctr">
            <a:spAutoFit/>
          </a:bodyPr>
          <a:lstStyle>
            <a:lvl1pPr>
              <a:defRPr sz="3000">
                <a:solidFill>
                  <a:srgbClr val="91919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 dirty="0"/>
              <a:t>Samsung SDS</a:t>
            </a:r>
          </a:p>
        </p:txBody>
      </p:sp>
      <p:sp>
        <p:nvSpPr>
          <p:cNvPr id="278" name="Shape 278"/>
          <p:cNvSpPr/>
          <p:nvPr/>
        </p:nvSpPr>
        <p:spPr>
          <a:xfrm>
            <a:off x="504400" y="3932535"/>
            <a:ext cx="2350858" cy="414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7412" tIns="37412" rIns="37412" bIns="37412" anchor="ctr">
            <a:spAutoFit/>
          </a:bodyPr>
          <a:lstStyle>
            <a:lvl1pPr>
              <a:defRPr sz="3000">
                <a:solidFill>
                  <a:srgbClr val="4F4F4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 dirty="0"/>
              <a:t>Samsung </a:t>
            </a:r>
            <a:r>
              <a:rPr sz="2200" dirty="0" err="1"/>
              <a:t>Techwin</a:t>
            </a:r>
            <a:endParaRPr sz="2200" dirty="0"/>
          </a:p>
        </p:txBody>
      </p:sp>
      <p:sp>
        <p:nvSpPr>
          <p:cNvPr id="279" name="Shape 279"/>
          <p:cNvSpPr/>
          <p:nvPr/>
        </p:nvSpPr>
        <p:spPr>
          <a:xfrm>
            <a:off x="4504876" y="5984181"/>
            <a:ext cx="3246294" cy="414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7412" tIns="37412" rIns="37412" bIns="37412" anchor="ctr">
            <a:spAutoFit/>
          </a:bodyPr>
          <a:lstStyle>
            <a:lvl1pPr>
              <a:defRPr sz="3000">
                <a:solidFill>
                  <a:srgbClr val="BFBFB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 dirty="0"/>
              <a:t>Samsung Mobile Display</a:t>
            </a:r>
          </a:p>
        </p:txBody>
      </p:sp>
      <p:sp>
        <p:nvSpPr>
          <p:cNvPr id="280" name="Shape 280"/>
          <p:cNvSpPr/>
          <p:nvPr/>
        </p:nvSpPr>
        <p:spPr>
          <a:xfrm>
            <a:off x="504400" y="5981408"/>
            <a:ext cx="3312018" cy="414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7412" tIns="37412" rIns="37412" bIns="37412" anchor="ctr">
            <a:spAutoFit/>
          </a:bodyPr>
          <a:lstStyle>
            <a:lvl1pPr>
              <a:defRPr sz="3000">
                <a:solidFill>
                  <a:srgbClr val="91919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 dirty="0"/>
              <a:t>Samsung Digital Imaging</a:t>
            </a:r>
          </a:p>
        </p:txBody>
      </p:sp>
      <p:sp>
        <p:nvSpPr>
          <p:cNvPr id="281" name="Shape 281"/>
          <p:cNvSpPr/>
          <p:nvPr/>
        </p:nvSpPr>
        <p:spPr>
          <a:xfrm>
            <a:off x="3637390" y="1628268"/>
            <a:ext cx="3106834" cy="414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7412" tIns="37412" rIns="37412" bIns="37412" anchor="ctr">
            <a:spAutoFit/>
          </a:bodyPr>
          <a:lstStyle>
            <a:lvl1pPr>
              <a:defRPr sz="3000">
                <a:solidFill>
                  <a:srgbClr val="91919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 dirty="0"/>
              <a:t>Samsung Life Insurance</a:t>
            </a:r>
          </a:p>
        </p:txBody>
      </p:sp>
      <p:sp>
        <p:nvSpPr>
          <p:cNvPr id="282" name="Shape 282"/>
          <p:cNvSpPr/>
          <p:nvPr/>
        </p:nvSpPr>
        <p:spPr>
          <a:xfrm>
            <a:off x="3945196" y="3924577"/>
            <a:ext cx="4436557" cy="414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7412" tIns="37412" rIns="37412" bIns="37412" anchor="ctr">
            <a:spAutoFit/>
          </a:bodyPr>
          <a:lstStyle>
            <a:lvl1pPr>
              <a:defRPr sz="3000">
                <a:solidFill>
                  <a:srgbClr val="4F4F4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 dirty="0"/>
              <a:t>Samsung Fire &amp; Marine Insurance</a:t>
            </a:r>
          </a:p>
        </p:txBody>
      </p:sp>
      <p:sp>
        <p:nvSpPr>
          <p:cNvPr id="19" name="Title 14"/>
          <p:cNvSpPr txBox="1">
            <a:spLocks/>
          </p:cNvSpPr>
          <p:nvPr/>
        </p:nvSpPr>
        <p:spPr>
          <a:xfrm>
            <a:off x="250068" y="234940"/>
            <a:ext cx="9461461" cy="529764"/>
          </a:xfrm>
          <a:prstGeom prst="rect">
            <a:avLst/>
          </a:prstGeom>
        </p:spPr>
        <p:txBody>
          <a:bodyPr vert="horz" lIns="106034" tIns="53017" rIns="106034" bIns="53017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altLang="en-US" sz="28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삼성긴고딕OTF Medium" pitchFamily="34" charset="-127"/>
                <a:cs typeface="Arial" panose="020B0604020202020204" pitchFamily="34" charset="0"/>
              </a:defRPr>
            </a:lvl1pPr>
          </a:lstStyle>
          <a:p>
            <a:r>
              <a:rPr lang="ru-RU" dirty="0" smtClean="0">
                <a:latin typeface="+mn-lt"/>
              </a:rPr>
              <a:t>Это все - </a:t>
            </a:r>
            <a:r>
              <a:rPr lang="en-US" dirty="0" smtClean="0">
                <a:latin typeface="+mn-lt"/>
              </a:rPr>
              <a:t>Samsung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88482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7137243" y="548680"/>
            <a:ext cx="2106234" cy="6192688"/>
          </a:xfrm>
          <a:prstGeom prst="rect">
            <a:avLst/>
          </a:prstGeom>
          <a:solidFill>
            <a:srgbClr val="03037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직사각형 65"/>
          <p:cNvSpPr/>
          <p:nvPr/>
        </p:nvSpPr>
        <p:spPr>
          <a:xfrm rot="16200000" flipH="1">
            <a:off x="3491724" y="359774"/>
            <a:ext cx="45719" cy="6328189"/>
          </a:xfrm>
          <a:prstGeom prst="rect">
            <a:avLst/>
          </a:prstGeom>
          <a:gradFill>
            <a:gsLst>
              <a:gs pos="0">
                <a:srgbClr val="55B9FF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393" y="4246489"/>
            <a:ext cx="1536344" cy="1113435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731" y="4293097"/>
            <a:ext cx="1536344" cy="1113435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4948" y="4293097"/>
            <a:ext cx="1536344" cy="1113435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05064"/>
            <a:ext cx="2705672" cy="2588500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732" y="4221088"/>
            <a:ext cx="1553586" cy="112485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4948" y="4221088"/>
            <a:ext cx="1553586" cy="112485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3581" y="4077073"/>
            <a:ext cx="2908624" cy="1741715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723" y="4221088"/>
            <a:ext cx="1483336" cy="108397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125" name="그림 124"/>
          <p:cNvPicPr preferRelativeResize="0">
            <a:picLocks/>
          </p:cNvPicPr>
          <p:nvPr/>
        </p:nvPicPr>
        <p:blipFill>
          <a:blip r:embed="rId10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4948" y="4221089"/>
            <a:ext cx="1483336" cy="1082449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126" name="그림 125"/>
          <p:cNvPicPr preferRelativeResize="0">
            <a:picLocks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723" y="4221088"/>
            <a:ext cx="1690407" cy="1003364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127" name="그림 126"/>
          <p:cNvPicPr preferRelativeResize="0">
            <a:picLocks/>
          </p:cNvPicPr>
          <p:nvPr/>
        </p:nvPicPr>
        <p:blipFill>
          <a:blip r:embed="rId1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489" y="4149080"/>
            <a:ext cx="1690407" cy="1003364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128" name="그림 127"/>
          <p:cNvPicPr preferRelativeResize="0">
            <a:picLocks/>
          </p:cNvPicPr>
          <p:nvPr/>
        </p:nvPicPr>
        <p:blipFill>
          <a:blip r:embed="rId1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6939" y="4221088"/>
            <a:ext cx="1689883" cy="1003364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131" name="그림 56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4149081"/>
            <a:ext cx="3588399" cy="3035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602" y="3573017"/>
            <a:ext cx="1429120" cy="2700847"/>
          </a:xfrm>
          <a:prstGeom prst="rect">
            <a:avLst/>
          </a:prstGeom>
        </p:spPr>
      </p:pic>
      <p:pic>
        <p:nvPicPr>
          <p:cNvPr id="52" name="그림 56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auto">
          <a:xfrm>
            <a:off x="3704861" y="4005065"/>
            <a:ext cx="2086550" cy="245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731" y="4221088"/>
            <a:ext cx="3859449" cy="2391654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7371269" y="2032972"/>
            <a:ext cx="1872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2000</a:t>
            </a:r>
            <a:endParaRPr lang="ru-RU" sz="6600" dirty="0">
              <a:solidFill>
                <a:schemeClr val="bg1"/>
              </a:solidFill>
              <a:cs typeface="Aharoni" pitchFamily="2" charset="-79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371269" y="2897068"/>
            <a:ext cx="1872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1990</a:t>
            </a:r>
            <a:endParaRPr lang="ru-RU" sz="6600" dirty="0">
              <a:solidFill>
                <a:schemeClr val="bg1"/>
              </a:solidFill>
              <a:cs typeface="Aharoni" pitchFamily="2" charset="-79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371269" y="3833172"/>
            <a:ext cx="1872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1980</a:t>
            </a:r>
            <a:endParaRPr lang="ru-RU" sz="6600" dirty="0">
              <a:solidFill>
                <a:schemeClr val="bg1"/>
              </a:solidFill>
              <a:cs typeface="Aharoni" pitchFamily="2" charset="-79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371269" y="4797152"/>
            <a:ext cx="1872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1970</a:t>
            </a:r>
            <a:endParaRPr lang="ru-RU" sz="6600" dirty="0">
              <a:solidFill>
                <a:schemeClr val="bg1"/>
              </a:solidFill>
              <a:cs typeface="Aharoni" pitchFamily="2" charset="-79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371269" y="5750004"/>
            <a:ext cx="1872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1969</a:t>
            </a:r>
            <a:endParaRPr lang="ru-RU" sz="6600" dirty="0">
              <a:solidFill>
                <a:schemeClr val="bg1"/>
              </a:solidFill>
              <a:cs typeface="Aharoni" pitchFamily="2" charset="-79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371269" y="1168876"/>
            <a:ext cx="1872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201</a:t>
            </a:r>
            <a:r>
              <a:rPr lang="ru-RU" sz="6600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0</a:t>
            </a:r>
            <a:endParaRPr lang="ru-RU" sz="6600" dirty="0">
              <a:solidFill>
                <a:schemeClr val="bg1"/>
              </a:solidFill>
              <a:cs typeface="Aharoni" pitchFamily="2" charset="-79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06506" y="2636912"/>
            <a:ext cx="5312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 </a:t>
            </a: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Основание </a:t>
            </a:r>
            <a:r>
              <a:rPr lang="en-US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Samsung Electro-Mechanics</a:t>
            </a:r>
            <a:endParaRPr lang="ru-RU" sz="2000" b="1" dirty="0"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06506" y="1437744"/>
            <a:ext cx="6474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 </a:t>
            </a: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 Массовое производство черно-белых </a:t>
            </a:r>
            <a:b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</a:b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телевизоров (</a:t>
            </a:r>
            <a:r>
              <a:rPr lang="en-US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`</a:t>
            </a: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72)</a:t>
            </a:r>
            <a:r>
              <a:rPr lang="en-US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,</a:t>
            </a: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 холодильников, </a:t>
            </a:r>
            <a:b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</a:b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стиральных машин (</a:t>
            </a:r>
            <a:r>
              <a:rPr lang="en-US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’74</a:t>
            </a: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  Основано производство полупроводников (</a:t>
            </a:r>
            <a:r>
              <a:rPr lang="en-US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`74</a:t>
            </a: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) </a:t>
            </a:r>
            <a:endParaRPr lang="ru-RU" sz="2000" b="1" dirty="0"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06506" y="1268761"/>
            <a:ext cx="63187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  Разработан первый в мире 4мм </a:t>
            </a:r>
            <a:b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</a:b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видеомагнитофон (</a:t>
            </a:r>
            <a:r>
              <a:rPr lang="en-US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`86</a:t>
            </a: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  Слияние с </a:t>
            </a:r>
            <a:r>
              <a:rPr lang="en-US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Samsung Semiconductor</a:t>
            </a: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 </a:t>
            </a:r>
            <a:r>
              <a:rPr lang="en-US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&amp;</a:t>
            </a: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/>
            </a:r>
            <a:b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</a:br>
            <a:r>
              <a:rPr lang="en-US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Telecommunications Co. </a:t>
            </a: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Компания </a:t>
            </a:r>
            <a:b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</a:b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производит широчайший ассортимент </a:t>
            </a:r>
            <a:b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</a:b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электроники (</a:t>
            </a:r>
            <a:r>
              <a:rPr lang="en-US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’88</a:t>
            </a: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)</a:t>
            </a:r>
            <a:endParaRPr lang="en-US" sz="2000" b="1" dirty="0" smtClean="0">
              <a:latin typeface="Arial" pitchFamily="34" charset="0"/>
              <a:ea typeface="Verdana" pitchFamily="34" charset="0"/>
              <a:cs typeface="Arial" pitchFamily="34" charset="0"/>
            </a:endParaRPr>
          </a:p>
          <a:p>
            <a:endParaRPr lang="ru-RU" sz="2000" b="1" dirty="0"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06506" y="1988841"/>
            <a:ext cx="6318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  №1 на рынке оперативной памяти (</a:t>
            </a:r>
            <a:r>
              <a:rPr lang="en-US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`</a:t>
            </a: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93)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  Всемирный партнер Олимпийских игры в секторе мобильных телекоммуникаций (</a:t>
            </a:r>
            <a:r>
              <a:rPr lang="en-US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`97</a:t>
            </a: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)</a:t>
            </a:r>
            <a:endParaRPr lang="ru-RU" sz="2000" b="1" dirty="0"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71269" y="404664"/>
            <a:ext cx="17941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201</a:t>
            </a:r>
            <a:r>
              <a:rPr lang="ru-RU" sz="6600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6</a:t>
            </a:r>
            <a:endParaRPr lang="ru-RU" sz="6600" dirty="0">
              <a:solidFill>
                <a:schemeClr val="bg1"/>
              </a:solidFill>
              <a:cs typeface="Aharoni" pitchFamily="2" charset="-79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06506" y="1628801"/>
            <a:ext cx="6318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  №1 на рынке телевизоров </a:t>
            </a:r>
            <a:r>
              <a:rPr lang="en-US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(`</a:t>
            </a: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06)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  Производство первых в мире 4</a:t>
            </a:r>
            <a:r>
              <a:rPr lang="en-US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G LTE </a:t>
            </a: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/>
            </a:r>
            <a:b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</a:b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модемов (</a:t>
            </a:r>
            <a:r>
              <a:rPr lang="en-US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`09</a:t>
            </a: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) </a:t>
            </a:r>
            <a:endParaRPr lang="en-US" sz="2000" b="1" dirty="0" smtClean="0">
              <a:latin typeface="Arial" pitchFamily="34" charset="0"/>
              <a:ea typeface="Verdana" pitchFamily="34" charset="0"/>
              <a:cs typeface="Arial" pitchFamily="34" charset="0"/>
            </a:endParaRPr>
          </a:p>
          <a:p>
            <a:endParaRPr lang="ru-RU" sz="2000" b="1" dirty="0"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06506" y="1509752"/>
            <a:ext cx="63187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  №1 по объему продаж на рынке </a:t>
            </a:r>
            <a:b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</a:b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мобильных устройств</a:t>
            </a:r>
          </a:p>
          <a:p>
            <a:pPr>
              <a:buFont typeface="Arial" pitchFamily="34" charset="0"/>
              <a:buChar char="•"/>
            </a:pP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  №7 в мировом рейтинге стоимости </a:t>
            </a:r>
            <a:b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</a:b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брендов (</a:t>
            </a:r>
            <a:r>
              <a:rPr lang="en-US" sz="2000" b="1" dirty="0" err="1" smtClean="0">
                <a:latin typeface="Arial" pitchFamily="34" charset="0"/>
                <a:ea typeface="Verdana" pitchFamily="34" charset="0"/>
                <a:cs typeface="Arial" pitchFamily="34" charset="0"/>
              </a:rPr>
              <a:t>Interbrand</a:t>
            </a:r>
            <a:r>
              <a:rPr lang="en-US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 </a:t>
            </a:r>
            <a:r>
              <a:rPr lang="ru-RU" sz="20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)</a:t>
            </a:r>
            <a:endParaRPr lang="en-US" sz="2000" b="1" dirty="0" smtClean="0">
              <a:latin typeface="Arial" pitchFamily="34" charset="0"/>
              <a:ea typeface="Verdana" pitchFamily="34" charset="0"/>
              <a:cs typeface="Arial" pitchFamily="34" charset="0"/>
            </a:endParaRPr>
          </a:p>
          <a:p>
            <a:endParaRPr lang="ru-RU" sz="2000" b="1" dirty="0"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72481" y="260648"/>
            <a:ext cx="513415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ru-RU" sz="2800" b="1" dirty="0" smtClean="0">
                <a:latin typeface="Samsung InterFace" pitchFamily="34" charset="0"/>
              </a:rPr>
              <a:t>История </a:t>
            </a:r>
            <a:r>
              <a:rPr lang="en-US" sz="2800" b="1" dirty="0" smtClean="0">
                <a:latin typeface="Samsung InterFace" pitchFamily="34" charset="0"/>
              </a:rPr>
              <a:t>Samsung</a:t>
            </a:r>
            <a:endParaRPr lang="en-US" sz="2800" b="1" dirty="0">
              <a:latin typeface="Samsung InterFace" pitchFamily="34" charset="0"/>
            </a:endParaRPr>
          </a:p>
        </p:txBody>
      </p:sp>
      <p:pic>
        <p:nvPicPr>
          <p:cNvPr id="36" name="Picture 35" descr="Samsung-LOGO.png"/>
          <p:cNvPicPr>
            <a:picLocks noChangeAspect="1"/>
          </p:cNvPicPr>
          <p:nvPr/>
        </p:nvPicPr>
        <p:blipFill>
          <a:blip r:embed="rId18" cstate="screen"/>
          <a:stretch>
            <a:fillRect/>
          </a:stretch>
        </p:blipFill>
        <p:spPr>
          <a:xfrm>
            <a:off x="8385381" y="116633"/>
            <a:ext cx="1286593" cy="1777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17254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1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1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1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1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38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38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38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49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17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17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17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17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9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9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9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26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6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1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1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0" grpId="0"/>
      <p:bldP spid="81" grpId="0"/>
      <p:bldP spid="83" grpId="0"/>
      <p:bldP spid="84" grpId="0"/>
      <p:bldP spid="84" grpId="1"/>
      <p:bldP spid="85" grpId="0"/>
      <p:bldP spid="85" grpId="1"/>
      <p:bldP spid="86" grpId="0"/>
      <p:bldP spid="86" grpId="1"/>
      <p:bldP spid="88" grpId="0"/>
      <p:bldP spid="88" grpId="1"/>
      <p:bldP spid="89" grpId="0"/>
      <p:bldP spid="90" grpId="0"/>
      <p:bldP spid="90" grpId="1"/>
      <p:bldP spid="9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61" y="1109195"/>
            <a:ext cx="2551358" cy="7100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50000"/>
          <a:stretch/>
        </p:blipFill>
        <p:spPr>
          <a:xfrm>
            <a:off x="5043881" y="188640"/>
            <a:ext cx="4862119" cy="673216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타원 92"/>
          <p:cNvSpPr/>
          <p:nvPr/>
        </p:nvSpPr>
        <p:spPr>
          <a:xfrm>
            <a:off x="5719328" y="2505596"/>
            <a:ext cx="780087" cy="72008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797503" y="2577757"/>
            <a:ext cx="623738" cy="575758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5877468" y="2651571"/>
            <a:ext cx="463808" cy="42813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506506" y="2607098"/>
            <a:ext cx="4344193" cy="565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506506" y="3176811"/>
            <a:ext cx="4344193" cy="565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506506" y="3721126"/>
            <a:ext cx="4344193" cy="565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506506" y="4263219"/>
            <a:ext cx="4344193" cy="565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506506" y="4837860"/>
            <a:ext cx="4344193" cy="565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506506" y="5389835"/>
            <a:ext cx="4344193" cy="565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506506" y="5961413"/>
            <a:ext cx="4344193" cy="5651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23"/>
          <p:cNvGrpSpPr/>
          <p:nvPr/>
        </p:nvGrpSpPr>
        <p:grpSpPr>
          <a:xfrm>
            <a:off x="288089" y="353218"/>
            <a:ext cx="62400" cy="288000"/>
            <a:chOff x="1547664" y="1124744"/>
            <a:chExt cx="462111" cy="838477"/>
          </a:xfrm>
        </p:grpSpPr>
        <p:sp>
          <p:nvSpPr>
            <p:cNvPr id="26" name="직사각형 25"/>
            <p:cNvSpPr/>
            <p:nvPr/>
          </p:nvSpPr>
          <p:spPr>
            <a:xfrm>
              <a:off x="1547664" y="1124744"/>
              <a:ext cx="462111" cy="8384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47664" y="1124744"/>
              <a:ext cx="462111" cy="142081"/>
            </a:xfrm>
            <a:prstGeom prst="rect">
              <a:avLst/>
            </a:prstGeom>
            <a:solidFill>
              <a:srgbClr val="9D9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>
          <a:xfrm>
            <a:off x="3129053" y="1430145"/>
            <a:ext cx="4459245" cy="78918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94471" y="260648"/>
            <a:ext cx="1208584" cy="54868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Rectangle 21"/>
          <p:cNvSpPr/>
          <p:nvPr/>
        </p:nvSpPr>
        <p:spPr>
          <a:xfrm>
            <a:off x="200472" y="188640"/>
            <a:ext cx="796083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dirty="0" smtClean="0">
                <a:latin typeface="Samsung InterFace" pitchFamily="34" charset="0"/>
              </a:rPr>
              <a:t>Samsung</a:t>
            </a:r>
            <a:r>
              <a:rPr lang="ru-RU" sz="2400" b="1" dirty="0" smtClean="0">
                <a:latin typeface="Samsung InterFace" pitchFamily="34" charset="0"/>
              </a:rPr>
              <a:t> </a:t>
            </a:r>
            <a:r>
              <a:rPr lang="en-US" sz="2400" b="1" dirty="0" smtClean="0">
                <a:latin typeface="Samsung InterFace" pitchFamily="34" charset="0"/>
              </a:rPr>
              <a:t>Electronics -</a:t>
            </a:r>
            <a:r>
              <a:rPr lang="ru-RU" sz="2400" b="1" dirty="0" smtClean="0">
                <a:latin typeface="Samsung InterFace" pitchFamily="34" charset="0"/>
              </a:rPr>
              <a:t> транснациональная корпорация </a:t>
            </a:r>
            <a:endParaRPr lang="en-US" sz="2400" b="1" dirty="0">
              <a:latin typeface="Samsung InterFace" pitchFamily="34" charset="0"/>
            </a:endParaRPr>
          </a:p>
        </p:txBody>
      </p:sp>
      <p:pic>
        <p:nvPicPr>
          <p:cNvPr id="28" name="Picture 27" descr="Samsung-LOGO.png"/>
          <p:cNvPicPr>
            <a:picLocks noChangeAspect="1"/>
          </p:cNvPicPr>
          <p:nvPr/>
        </p:nvPicPr>
        <p:blipFill>
          <a:blip r:embed="rId13" cstate="screen"/>
          <a:stretch>
            <a:fillRect/>
          </a:stretch>
        </p:blipFill>
        <p:spPr>
          <a:xfrm>
            <a:off x="8385381" y="116633"/>
            <a:ext cx="1286593" cy="177717"/>
          </a:xfrm>
          <a:prstGeom prst="rect">
            <a:avLst/>
          </a:prstGeom>
        </p:spPr>
      </p:pic>
      <p:sp>
        <p:nvSpPr>
          <p:cNvPr id="23" name="Slide Number Placeholder 2"/>
          <p:cNvSpPr txBox="1">
            <a:spLocks/>
          </p:cNvSpPr>
          <p:nvPr/>
        </p:nvSpPr>
        <p:spPr>
          <a:xfrm>
            <a:off x="8715743" y="6579410"/>
            <a:ext cx="1155700" cy="233602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9D28AB-FE68-BB4F-9ECE-CB7642D33F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169462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그림 25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77153" y="620691"/>
            <a:ext cx="8544332" cy="4019551"/>
          </a:xfrm>
          <a:prstGeom prst="rect">
            <a:avLst/>
          </a:prstGeom>
        </p:spPr>
      </p:pic>
      <p:grpSp>
        <p:nvGrpSpPr>
          <p:cNvPr id="2" name="그룹 8"/>
          <p:cNvGrpSpPr/>
          <p:nvPr/>
        </p:nvGrpSpPr>
        <p:grpSpPr>
          <a:xfrm>
            <a:off x="610936" y="3986014"/>
            <a:ext cx="2038158" cy="614958"/>
            <a:chOff x="700071" y="4631266"/>
            <a:chExt cx="2241536" cy="732680"/>
          </a:xfrm>
        </p:grpSpPr>
        <p:pic>
          <p:nvPicPr>
            <p:cNvPr id="75" name="그림 211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0071" y="4631266"/>
              <a:ext cx="740809" cy="696383"/>
            </a:xfrm>
            <a:prstGeom prst="rect">
              <a:avLst/>
            </a:prstGeom>
          </p:spPr>
        </p:pic>
        <p:pic>
          <p:nvPicPr>
            <p:cNvPr id="76" name="그림 21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8595" y="5028898"/>
              <a:ext cx="1513012" cy="335048"/>
            </a:xfrm>
            <a:prstGeom prst="rect">
              <a:avLst/>
            </a:prstGeom>
          </p:spPr>
        </p:pic>
      </p:grpSp>
      <p:grpSp>
        <p:nvGrpSpPr>
          <p:cNvPr id="3" name="그룹 9"/>
          <p:cNvGrpSpPr/>
          <p:nvPr/>
        </p:nvGrpSpPr>
        <p:grpSpPr>
          <a:xfrm>
            <a:off x="7322984" y="3980686"/>
            <a:ext cx="1911406" cy="601243"/>
            <a:chOff x="5983172" y="4611309"/>
            <a:chExt cx="2102134" cy="716341"/>
          </a:xfrm>
        </p:grpSpPr>
        <p:pic>
          <p:nvPicPr>
            <p:cNvPr id="78" name="그림 212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83172" y="4611309"/>
              <a:ext cx="792140" cy="716341"/>
            </a:xfrm>
            <a:prstGeom prst="rect">
              <a:avLst/>
            </a:prstGeom>
          </p:spPr>
        </p:pic>
        <p:pic>
          <p:nvPicPr>
            <p:cNvPr id="79" name="그림 21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5364" y="5045333"/>
              <a:ext cx="1389942" cy="277986"/>
            </a:xfrm>
            <a:prstGeom prst="rect">
              <a:avLst/>
            </a:prstGeom>
          </p:spPr>
        </p:pic>
      </p:grpSp>
      <p:pic>
        <p:nvPicPr>
          <p:cNvPr id="80" name="그림 2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399" y="4600575"/>
            <a:ext cx="1801723" cy="1888036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81" name="그림 2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52" y="4600575"/>
            <a:ext cx="6735695" cy="1888036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84" name="그림 5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9037" y="1979637"/>
            <a:ext cx="291792" cy="269346"/>
          </a:xfrm>
          <a:prstGeom prst="rect">
            <a:avLst/>
          </a:prstGeom>
        </p:spPr>
      </p:pic>
      <p:pic>
        <p:nvPicPr>
          <p:cNvPr id="85" name="그림 5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309" y="1658509"/>
            <a:ext cx="291792" cy="269346"/>
          </a:xfrm>
          <a:prstGeom prst="rect">
            <a:avLst/>
          </a:prstGeom>
        </p:spPr>
      </p:pic>
      <p:pic>
        <p:nvPicPr>
          <p:cNvPr id="86" name="그림 5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7963" y="1741887"/>
            <a:ext cx="291792" cy="269346"/>
          </a:xfrm>
          <a:prstGeom prst="rect">
            <a:avLst/>
          </a:prstGeom>
        </p:spPr>
      </p:pic>
      <p:pic>
        <p:nvPicPr>
          <p:cNvPr id="87" name="그림 5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6902" y="1827198"/>
            <a:ext cx="291792" cy="269346"/>
          </a:xfrm>
          <a:prstGeom prst="rect">
            <a:avLst/>
          </a:prstGeom>
        </p:spPr>
      </p:pic>
      <p:pic>
        <p:nvPicPr>
          <p:cNvPr id="88" name="그림 5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6846" y="3299017"/>
            <a:ext cx="291792" cy="269346"/>
          </a:xfrm>
          <a:prstGeom prst="rect">
            <a:avLst/>
          </a:prstGeom>
        </p:spPr>
      </p:pic>
      <p:pic>
        <p:nvPicPr>
          <p:cNvPr id="92" name="그림 5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33" y="1462487"/>
            <a:ext cx="291792" cy="269346"/>
          </a:xfrm>
          <a:prstGeom prst="rect">
            <a:avLst/>
          </a:prstGeom>
        </p:spPr>
      </p:pic>
      <p:pic>
        <p:nvPicPr>
          <p:cNvPr id="96" name="그림 6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547" y="1498655"/>
            <a:ext cx="291792" cy="269346"/>
          </a:xfrm>
          <a:prstGeom prst="rect">
            <a:avLst/>
          </a:prstGeom>
        </p:spPr>
      </p:pic>
      <p:pic>
        <p:nvPicPr>
          <p:cNvPr id="97" name="그림 6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6934" y="2184017"/>
            <a:ext cx="291792" cy="269346"/>
          </a:xfrm>
          <a:prstGeom prst="rect">
            <a:avLst/>
          </a:prstGeom>
        </p:spPr>
      </p:pic>
      <p:pic>
        <p:nvPicPr>
          <p:cNvPr id="98" name="그림 6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888" y="1735537"/>
            <a:ext cx="291792" cy="269346"/>
          </a:xfrm>
          <a:prstGeom prst="rect">
            <a:avLst/>
          </a:prstGeom>
        </p:spPr>
      </p:pic>
      <p:pic>
        <p:nvPicPr>
          <p:cNvPr id="111" name="그림 6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033" y="1760937"/>
            <a:ext cx="291792" cy="269346"/>
          </a:xfrm>
          <a:prstGeom prst="rect">
            <a:avLst/>
          </a:prstGeom>
        </p:spPr>
      </p:pic>
      <p:pic>
        <p:nvPicPr>
          <p:cNvPr id="112" name="그림 6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38" y="1887937"/>
            <a:ext cx="291792" cy="269346"/>
          </a:xfrm>
          <a:prstGeom prst="rect">
            <a:avLst/>
          </a:prstGeom>
        </p:spPr>
      </p:pic>
      <p:pic>
        <p:nvPicPr>
          <p:cNvPr id="114" name="그림 6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425" y="2065737"/>
            <a:ext cx="291792" cy="269346"/>
          </a:xfrm>
          <a:prstGeom prst="rect">
            <a:avLst/>
          </a:prstGeom>
        </p:spPr>
      </p:pic>
      <p:pic>
        <p:nvPicPr>
          <p:cNvPr id="115" name="그림 6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237" y="2092004"/>
            <a:ext cx="291792" cy="269346"/>
          </a:xfrm>
          <a:prstGeom prst="rect">
            <a:avLst/>
          </a:prstGeom>
        </p:spPr>
      </p:pic>
      <p:pic>
        <p:nvPicPr>
          <p:cNvPr id="116" name="그림 6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550" y="2294337"/>
            <a:ext cx="291792" cy="269346"/>
          </a:xfrm>
          <a:prstGeom prst="rect">
            <a:avLst/>
          </a:prstGeom>
        </p:spPr>
      </p:pic>
      <p:pic>
        <p:nvPicPr>
          <p:cNvPr id="119" name="그림 6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2096" y="2379314"/>
            <a:ext cx="291792" cy="269346"/>
          </a:xfrm>
          <a:prstGeom prst="rect">
            <a:avLst/>
          </a:prstGeom>
        </p:spPr>
      </p:pic>
      <p:pic>
        <p:nvPicPr>
          <p:cNvPr id="120" name="그림 6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0700" y="2160987"/>
            <a:ext cx="291792" cy="269346"/>
          </a:xfrm>
          <a:prstGeom prst="rect">
            <a:avLst/>
          </a:prstGeom>
        </p:spPr>
      </p:pic>
      <p:pic>
        <p:nvPicPr>
          <p:cNvPr id="122" name="그림 7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4601" y="2379314"/>
            <a:ext cx="291792" cy="269346"/>
          </a:xfrm>
          <a:prstGeom prst="rect">
            <a:avLst/>
          </a:prstGeom>
        </p:spPr>
      </p:pic>
      <p:pic>
        <p:nvPicPr>
          <p:cNvPr id="124" name="그림 7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8306" y="1895610"/>
            <a:ext cx="291792" cy="269346"/>
          </a:xfrm>
          <a:prstGeom prst="rect">
            <a:avLst/>
          </a:prstGeom>
        </p:spPr>
      </p:pic>
      <p:pic>
        <p:nvPicPr>
          <p:cNvPr id="125" name="그림 7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633" y="2660742"/>
            <a:ext cx="291792" cy="269346"/>
          </a:xfrm>
          <a:prstGeom prst="rect">
            <a:avLst/>
          </a:prstGeom>
        </p:spPr>
      </p:pic>
      <p:pic>
        <p:nvPicPr>
          <p:cNvPr id="126" name="그림 7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5258" y="2218137"/>
            <a:ext cx="291792" cy="269346"/>
          </a:xfrm>
          <a:prstGeom prst="rect">
            <a:avLst/>
          </a:prstGeom>
        </p:spPr>
      </p:pic>
      <p:pic>
        <p:nvPicPr>
          <p:cNvPr id="128" name="그림 7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1738" y="2866920"/>
            <a:ext cx="291792" cy="269346"/>
          </a:xfrm>
          <a:prstGeom prst="rect">
            <a:avLst/>
          </a:prstGeom>
        </p:spPr>
      </p:pic>
      <p:pic>
        <p:nvPicPr>
          <p:cNvPr id="129" name="그림 7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5971" y="2586437"/>
            <a:ext cx="291792" cy="269346"/>
          </a:xfrm>
          <a:prstGeom prst="rect">
            <a:avLst/>
          </a:prstGeom>
        </p:spPr>
      </p:pic>
      <p:pic>
        <p:nvPicPr>
          <p:cNvPr id="130" name="그림 7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4896" y="2986487"/>
            <a:ext cx="291792" cy="269346"/>
          </a:xfrm>
          <a:prstGeom prst="rect">
            <a:avLst/>
          </a:prstGeom>
        </p:spPr>
      </p:pic>
      <p:pic>
        <p:nvPicPr>
          <p:cNvPr id="131" name="그림 7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8346" y="2777804"/>
            <a:ext cx="291792" cy="269346"/>
          </a:xfrm>
          <a:prstGeom prst="rect">
            <a:avLst/>
          </a:prstGeom>
        </p:spPr>
      </p:pic>
      <p:pic>
        <p:nvPicPr>
          <p:cNvPr id="132" name="그림 7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100" y="2155504"/>
            <a:ext cx="291792" cy="269346"/>
          </a:xfrm>
          <a:prstGeom prst="rect">
            <a:avLst/>
          </a:prstGeom>
        </p:spPr>
      </p:pic>
      <p:pic>
        <p:nvPicPr>
          <p:cNvPr id="133" name="그림 7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7566" y="1984054"/>
            <a:ext cx="291792" cy="269346"/>
          </a:xfrm>
          <a:prstGeom prst="rect">
            <a:avLst/>
          </a:prstGeom>
        </p:spPr>
      </p:pic>
      <p:pic>
        <p:nvPicPr>
          <p:cNvPr id="134" name="그림 8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484" y="1817259"/>
            <a:ext cx="291792" cy="269346"/>
          </a:xfrm>
          <a:prstGeom prst="rect">
            <a:avLst/>
          </a:prstGeom>
        </p:spPr>
      </p:pic>
      <p:pic>
        <p:nvPicPr>
          <p:cNvPr id="135" name="그림 8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828" y="2244641"/>
            <a:ext cx="291792" cy="269346"/>
          </a:xfrm>
          <a:prstGeom prst="rect">
            <a:avLst/>
          </a:prstGeom>
        </p:spPr>
      </p:pic>
      <p:pic>
        <p:nvPicPr>
          <p:cNvPr id="136" name="그림 8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525" y="2453363"/>
            <a:ext cx="291792" cy="269346"/>
          </a:xfrm>
          <a:prstGeom prst="rect">
            <a:avLst/>
          </a:prstGeom>
        </p:spPr>
      </p:pic>
      <p:pic>
        <p:nvPicPr>
          <p:cNvPr id="137" name="그림 8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515" y="1895610"/>
            <a:ext cx="291792" cy="269346"/>
          </a:xfrm>
          <a:prstGeom prst="rect">
            <a:avLst/>
          </a:prstGeom>
        </p:spPr>
      </p:pic>
      <p:pic>
        <p:nvPicPr>
          <p:cNvPr id="138" name="그림 8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5956" y="1895610"/>
            <a:ext cx="291792" cy="269346"/>
          </a:xfrm>
          <a:prstGeom prst="rect">
            <a:avLst/>
          </a:prstGeom>
        </p:spPr>
      </p:pic>
      <p:pic>
        <p:nvPicPr>
          <p:cNvPr id="139" name="그림 8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282" y="2084453"/>
            <a:ext cx="291792" cy="269346"/>
          </a:xfrm>
          <a:prstGeom prst="rect">
            <a:avLst/>
          </a:prstGeom>
        </p:spPr>
      </p:pic>
      <p:pic>
        <p:nvPicPr>
          <p:cNvPr id="140" name="그림 8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2887" y="2273297"/>
            <a:ext cx="291792" cy="269346"/>
          </a:xfrm>
          <a:prstGeom prst="rect">
            <a:avLst/>
          </a:prstGeom>
        </p:spPr>
      </p:pic>
      <p:pic>
        <p:nvPicPr>
          <p:cNvPr id="141" name="그림 8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328" y="2154027"/>
            <a:ext cx="291792" cy="269346"/>
          </a:xfrm>
          <a:prstGeom prst="rect">
            <a:avLst/>
          </a:prstGeom>
        </p:spPr>
      </p:pic>
      <p:pic>
        <p:nvPicPr>
          <p:cNvPr id="142" name="그림 8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9002" y="2004940"/>
            <a:ext cx="291792" cy="269346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50489" y="3409836"/>
            <a:ext cx="920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0070C0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5,</a:t>
            </a:r>
            <a:r>
              <a:rPr lang="en-US" sz="2800" b="1" dirty="0" smtClean="0">
                <a:solidFill>
                  <a:srgbClr val="0070C0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518</a:t>
            </a:r>
            <a:r>
              <a:rPr lang="ru-RU" sz="2800" b="1" dirty="0" smtClean="0">
                <a:solidFill>
                  <a:srgbClr val="0070C0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 патентов </a:t>
            </a:r>
            <a:r>
              <a:rPr lang="ru-RU" sz="2000" dirty="0" smtClean="0">
                <a:solidFill>
                  <a:srgbClr val="0070C0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зарегистрировано в США в 2016 г. (</a:t>
            </a:r>
            <a:r>
              <a:rPr lang="en-US" sz="2000" dirty="0" smtClean="0">
                <a:solidFill>
                  <a:srgbClr val="0070C0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#2</a:t>
            </a:r>
            <a:r>
              <a:rPr lang="ru-RU" sz="2000" dirty="0" smtClean="0">
                <a:solidFill>
                  <a:srgbClr val="0070C0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 в мире)</a:t>
            </a:r>
            <a:endParaRPr lang="ru-RU" sz="2000" dirty="0">
              <a:solidFill>
                <a:srgbClr val="0070C0"/>
              </a:solidFill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35166" y="6525347"/>
            <a:ext cx="3432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Данные на январь 2017 г.</a:t>
            </a:r>
            <a:endParaRPr lang="ru-RU" sz="1200" dirty="0"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55" name="Title 54"/>
          <p:cNvSpPr>
            <a:spLocks noGrp="1"/>
          </p:cNvSpPr>
          <p:nvPr>
            <p:ph type="title"/>
          </p:nvPr>
        </p:nvSpPr>
        <p:spPr>
          <a:xfrm>
            <a:off x="116464" y="188640"/>
            <a:ext cx="9461461" cy="504056"/>
          </a:xfrm>
        </p:spPr>
        <p:txBody>
          <a:bodyPr/>
          <a:lstStyle/>
          <a:p>
            <a:r>
              <a:rPr lang="ru-RU" sz="2400" dirty="0" smtClean="0">
                <a:latin typeface="Samsung InterFace" pitchFamily="34" charset="0"/>
              </a:rPr>
              <a:t>Сеть исследовательских центров </a:t>
            </a:r>
            <a:r>
              <a:rPr lang="en-US" sz="2400" dirty="0" smtClean="0">
                <a:latin typeface="Samsung InterFace" pitchFamily="34" charset="0"/>
              </a:rPr>
              <a:t>Samsung Electronics</a:t>
            </a:r>
            <a:endParaRPr lang="ru-RU" sz="2400" dirty="0"/>
          </a:p>
        </p:txBody>
      </p:sp>
      <p:sp>
        <p:nvSpPr>
          <p:cNvPr id="4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15743" y="6579410"/>
            <a:ext cx="1155700" cy="233602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1A9D28AB-FE68-BB4F-9ECE-CB7642D33F90}" type="slidenum">
              <a:rPr lang="en-US" sz="1200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786" y="0"/>
            <a:ext cx="990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06053" y="1196752"/>
            <a:ext cx="2804334" cy="7707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6579640" y="1945410"/>
            <a:ext cx="3196139" cy="7707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523109" y="2782318"/>
            <a:ext cx="2738266" cy="7707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6981225" y="2957947"/>
            <a:ext cx="2724564" cy="7707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4235264" y="4787133"/>
            <a:ext cx="2759720" cy="77072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79994" y="4725145"/>
            <a:ext cx="3590430" cy="1679863"/>
            <a:chOff x="350763" y="4282751"/>
            <a:chExt cx="3314243" cy="167986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0" cstate="screen"/>
            <a:stretch>
              <a:fillRect/>
            </a:stretch>
          </p:blipFill>
          <p:spPr>
            <a:xfrm>
              <a:off x="478458" y="4282751"/>
              <a:ext cx="908229" cy="536404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350763" y="4546928"/>
              <a:ext cx="3314243" cy="1415686"/>
            </a:xfrm>
            <a:prstGeom prst="rect">
              <a:avLst/>
            </a:prstGeom>
          </p:spPr>
        </p:pic>
      </p:grpSp>
      <p:grpSp>
        <p:nvGrpSpPr>
          <p:cNvPr id="6" name="그룹 34"/>
          <p:cNvGrpSpPr/>
          <p:nvPr/>
        </p:nvGrpSpPr>
        <p:grpSpPr>
          <a:xfrm>
            <a:off x="4966759" y="-12071"/>
            <a:ext cx="4943299" cy="6872055"/>
            <a:chOff x="4572000" y="-6273"/>
            <a:chExt cx="4563045" cy="6872055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2" cstate="screen"/>
            <a:stretch>
              <a:fillRect/>
            </a:stretch>
          </p:blipFill>
          <p:spPr>
            <a:xfrm>
              <a:off x="4572000" y="-6273"/>
              <a:ext cx="4563045" cy="687205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16016" y="1009650"/>
              <a:ext cx="1584176" cy="2635374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14" cstate="screen"/>
            <a:stretch>
              <a:fillRect/>
            </a:stretch>
          </p:blipFill>
          <p:spPr>
            <a:xfrm>
              <a:off x="7427784" y="3025989"/>
              <a:ext cx="1601916" cy="1466302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8709025" y="0"/>
            <a:ext cx="1196975" cy="585216"/>
          </a:xfrm>
          <a:prstGeom prst="rect">
            <a:avLst/>
          </a:prstGeom>
        </p:spPr>
      </p:pic>
      <p:pic>
        <p:nvPicPr>
          <p:cNvPr id="28" name="그림 27" descr="007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>
          <a:xfrm>
            <a:off x="0" y="0"/>
            <a:ext cx="9906000" cy="914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14663331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800"/>
                            </p:stCondLst>
                            <p:childTnLst>
                              <p:par>
                                <p:cTn id="4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6360" y="1257615"/>
            <a:ext cx="4085796" cy="5328212"/>
          </a:xfrm>
          <a:prstGeom prst="rect">
            <a:avLst/>
          </a:prstGeom>
          <a:noFill/>
          <a:ln>
            <a:noFill/>
          </a:ln>
        </p:spPr>
        <p:txBody>
          <a:bodyPr wrap="square" lIns="107276" tIns="53637" rIns="107276" bIns="53637">
            <a:spAutoFit/>
          </a:bodyPr>
          <a:lstStyle/>
          <a:p>
            <a:r>
              <a:rPr lang="ru-RU" sz="1600" b="1" kern="0" dirty="0">
                <a:solidFill>
                  <a:schemeClr val="tx2"/>
                </a:solidFill>
                <a:latin typeface="Calibri"/>
              </a:rPr>
              <a:t>Samsung Electronics – главный </a:t>
            </a:r>
            <a:r>
              <a:rPr lang="ru-RU" sz="1600" b="1" kern="0" dirty="0" smtClean="0">
                <a:solidFill>
                  <a:schemeClr val="tx2"/>
                </a:solidFill>
                <a:latin typeface="Calibri"/>
              </a:rPr>
              <a:t>офис, </a:t>
            </a:r>
            <a:br>
              <a:rPr lang="ru-RU" sz="1600" b="1" kern="0" dirty="0" smtClean="0">
                <a:solidFill>
                  <a:schemeClr val="tx2"/>
                </a:solidFill>
                <a:latin typeface="Calibri"/>
              </a:rPr>
            </a:br>
            <a:r>
              <a:rPr lang="ru-RU" sz="1600" b="1" kern="0" dirty="0" smtClean="0">
                <a:solidFill>
                  <a:schemeClr val="tx2"/>
                </a:solidFill>
                <a:latin typeface="Calibri"/>
              </a:rPr>
              <a:t>Москва </a:t>
            </a:r>
            <a:endParaRPr lang="ru-RU" sz="1600" b="1" kern="0" dirty="0">
              <a:solidFill>
                <a:schemeClr val="tx2"/>
              </a:solidFill>
              <a:latin typeface="Calibri"/>
            </a:endParaRPr>
          </a:p>
          <a:p>
            <a:r>
              <a:rPr lang="ru-RU" sz="1600" kern="0" dirty="0">
                <a:solidFill>
                  <a:schemeClr val="tx2"/>
                </a:solidFill>
                <a:latin typeface="Calibri"/>
              </a:rPr>
              <a:t>• Представительство Samsung открыто в России в 1993 г. </a:t>
            </a:r>
          </a:p>
          <a:p>
            <a:r>
              <a:rPr lang="ru-RU" sz="1600" kern="0" dirty="0">
                <a:solidFill>
                  <a:schemeClr val="tx2"/>
                </a:solidFill>
                <a:latin typeface="Calibri"/>
              </a:rPr>
              <a:t>• Управление основными корпоративными функциями </a:t>
            </a:r>
          </a:p>
          <a:p>
            <a:pPr>
              <a:lnSpc>
                <a:spcPct val="80000"/>
              </a:lnSpc>
              <a:defRPr/>
            </a:pPr>
            <a:endParaRPr lang="ru-RU" sz="1600" b="1" kern="0" dirty="0" smtClean="0">
              <a:solidFill>
                <a:schemeClr val="tx2"/>
              </a:solidFill>
              <a:latin typeface="Calibri"/>
            </a:endParaRPr>
          </a:p>
          <a:p>
            <a:pPr defTabSz="1072753">
              <a:lnSpc>
                <a:spcPct val="8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1" kern="0" dirty="0" smtClean="0">
                <a:solidFill>
                  <a:schemeClr val="tx2"/>
                </a:solidFill>
                <a:latin typeface="Calibri"/>
              </a:rPr>
              <a:t>Завод и Логистический Центр, </a:t>
            </a:r>
            <a:br>
              <a:rPr lang="ru-RU" sz="1600" b="1" kern="0" dirty="0" smtClean="0">
                <a:solidFill>
                  <a:schemeClr val="tx2"/>
                </a:solidFill>
                <a:latin typeface="Calibri"/>
              </a:rPr>
            </a:br>
            <a:r>
              <a:rPr lang="ru-RU" sz="1600" b="1" kern="0" dirty="0" smtClean="0">
                <a:solidFill>
                  <a:schemeClr val="tx2"/>
                </a:solidFill>
                <a:latin typeface="Calibri"/>
              </a:rPr>
              <a:t>Калужская обл. </a:t>
            </a:r>
          </a:p>
          <a:p>
            <a:pPr marL="74034" indent="-163432" defTabSz="1072753">
              <a:lnSpc>
                <a:spcPct val="8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kern="0" dirty="0" smtClean="0">
                <a:solidFill>
                  <a:schemeClr val="tx2"/>
                </a:solidFill>
                <a:latin typeface="Calibri"/>
              </a:rPr>
              <a:t>Строительство </a:t>
            </a:r>
            <a:r>
              <a:rPr lang="ru-RU" sz="1600" kern="0" dirty="0">
                <a:solidFill>
                  <a:schemeClr val="tx2"/>
                </a:solidFill>
                <a:latin typeface="Calibri"/>
              </a:rPr>
              <a:t>в 2008 </a:t>
            </a:r>
            <a:r>
              <a:rPr lang="ru-RU" sz="1600" kern="0" dirty="0" smtClean="0">
                <a:solidFill>
                  <a:schemeClr val="tx2"/>
                </a:solidFill>
                <a:latin typeface="Calibri"/>
              </a:rPr>
              <a:t>г.</a:t>
            </a:r>
            <a:endParaRPr lang="ru-RU" sz="1600" kern="0" dirty="0">
              <a:solidFill>
                <a:schemeClr val="tx2"/>
              </a:solidFill>
              <a:latin typeface="Calibri"/>
            </a:endParaRPr>
          </a:p>
          <a:p>
            <a:pPr marL="74034" indent="-163432" defTabSz="1072753">
              <a:lnSpc>
                <a:spcPct val="8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kern="0" dirty="0">
                <a:solidFill>
                  <a:schemeClr val="tx2"/>
                </a:solidFill>
                <a:latin typeface="Calibri"/>
              </a:rPr>
              <a:t>Объем инвестиций - 200 млн.$</a:t>
            </a:r>
          </a:p>
          <a:p>
            <a:pPr marL="74034" indent="-163432" defTabSz="1072753">
              <a:lnSpc>
                <a:spcPct val="8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kern="0" dirty="0" smtClean="0">
                <a:solidFill>
                  <a:schemeClr val="tx2"/>
                </a:solidFill>
                <a:latin typeface="Calibri"/>
              </a:rPr>
              <a:t>Более </a:t>
            </a:r>
            <a:r>
              <a:rPr lang="ru-RU" sz="1600" kern="0" dirty="0">
                <a:solidFill>
                  <a:schemeClr val="tx2"/>
                </a:solidFill>
                <a:latin typeface="Calibri"/>
              </a:rPr>
              <a:t>2 тыс. рабочих мест</a:t>
            </a:r>
          </a:p>
          <a:p>
            <a:pPr marL="74034" indent="-163432" defTabSz="1072753">
              <a:lnSpc>
                <a:spcPct val="8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kern="0" dirty="0" smtClean="0">
                <a:solidFill>
                  <a:schemeClr val="tx2"/>
                </a:solidFill>
                <a:latin typeface="Calibri"/>
              </a:rPr>
              <a:t>Производится </a:t>
            </a:r>
            <a:r>
              <a:rPr lang="ru-RU" sz="1600" kern="0" dirty="0">
                <a:solidFill>
                  <a:schemeClr val="tx2"/>
                </a:solidFill>
                <a:latin typeface="Calibri"/>
              </a:rPr>
              <a:t>100% продаваемых в России телевизоров и мониторов</a:t>
            </a:r>
          </a:p>
          <a:p>
            <a:pPr marL="335235" indent="-335235" defTabSz="1072753">
              <a:lnSpc>
                <a:spcPct val="8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1" kern="0" dirty="0" smtClean="0">
              <a:solidFill>
                <a:schemeClr val="tx2"/>
              </a:solidFill>
              <a:latin typeface="Calibri"/>
            </a:endParaRPr>
          </a:p>
          <a:p>
            <a:pPr marL="335235" indent="-335235" defTabSz="1072753">
              <a:lnSpc>
                <a:spcPct val="8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600" b="1" kern="0" dirty="0" smtClean="0">
              <a:solidFill>
                <a:schemeClr val="tx2"/>
              </a:solidFill>
              <a:latin typeface="Calibri"/>
            </a:endParaRPr>
          </a:p>
          <a:p>
            <a:pPr defTabSz="1072753">
              <a:lnSpc>
                <a:spcPct val="8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1" kern="0" dirty="0" smtClean="0">
                <a:solidFill>
                  <a:schemeClr val="tx2"/>
                </a:solidFill>
                <a:latin typeface="Calibri"/>
              </a:rPr>
              <a:t>Исследовательский центр  </a:t>
            </a:r>
            <a:r>
              <a:rPr lang="en-US" sz="1600" b="1" kern="0" dirty="0" smtClean="0">
                <a:solidFill>
                  <a:schemeClr val="tx2"/>
                </a:solidFill>
                <a:latin typeface="Calibri"/>
              </a:rPr>
              <a:t>Samsung</a:t>
            </a:r>
            <a:r>
              <a:rPr lang="ru-RU" sz="1600" b="1" kern="0" dirty="0">
                <a:solidFill>
                  <a:schemeClr val="tx2"/>
                </a:solidFill>
                <a:latin typeface="Calibri"/>
              </a:rPr>
              <a:t>, </a:t>
            </a:r>
            <a:r>
              <a:rPr lang="ru-RU" sz="1600" b="1" kern="0" dirty="0" smtClean="0">
                <a:solidFill>
                  <a:schemeClr val="tx2"/>
                </a:solidFill>
                <a:latin typeface="Calibri"/>
              </a:rPr>
              <a:t/>
            </a:r>
            <a:br>
              <a:rPr lang="ru-RU" sz="1600" b="1" kern="0" dirty="0" smtClean="0">
                <a:solidFill>
                  <a:schemeClr val="tx2"/>
                </a:solidFill>
                <a:latin typeface="Calibri"/>
              </a:rPr>
            </a:br>
            <a:r>
              <a:rPr lang="ru-RU" sz="1600" b="1" kern="0" dirty="0" smtClean="0">
                <a:solidFill>
                  <a:schemeClr val="tx2"/>
                </a:solidFill>
                <a:latin typeface="Calibri"/>
              </a:rPr>
              <a:t>Москва </a:t>
            </a:r>
            <a:endParaRPr lang="ru-RU" sz="1600" kern="0" dirty="0" smtClean="0">
              <a:solidFill>
                <a:schemeClr val="tx2"/>
              </a:solidFill>
              <a:latin typeface="Calibri"/>
            </a:endParaRPr>
          </a:p>
          <a:p>
            <a:pPr marL="74034" indent="-163432" defTabSz="1072753">
              <a:lnSpc>
                <a:spcPct val="8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kern="0" dirty="0" smtClean="0">
                <a:solidFill>
                  <a:schemeClr val="tx2"/>
                </a:solidFill>
                <a:latin typeface="Calibri"/>
              </a:rPr>
              <a:t>Открыт </a:t>
            </a:r>
            <a:r>
              <a:rPr lang="ru-RU" sz="1600" kern="0" dirty="0">
                <a:solidFill>
                  <a:schemeClr val="tx2"/>
                </a:solidFill>
                <a:latin typeface="Calibri"/>
              </a:rPr>
              <a:t>в</a:t>
            </a:r>
            <a:r>
              <a:rPr lang="ru-RU" sz="1600" kern="0" dirty="0" smtClean="0">
                <a:solidFill>
                  <a:schemeClr val="tx2"/>
                </a:solidFill>
                <a:latin typeface="Calibri"/>
              </a:rPr>
              <a:t> 1993 г.</a:t>
            </a:r>
          </a:p>
          <a:p>
            <a:pPr marL="74034" indent="-163432" defTabSz="1072753">
              <a:lnSpc>
                <a:spcPct val="8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kern="0" dirty="0" smtClean="0">
                <a:solidFill>
                  <a:schemeClr val="tx2"/>
                </a:solidFill>
                <a:latin typeface="Calibri"/>
              </a:rPr>
              <a:t>Развитие научно-технических связей с </a:t>
            </a:r>
          </a:p>
          <a:p>
            <a:pPr marL="74034" indent="-163432" defTabSz="1072753">
              <a:lnSpc>
                <a:spcPct val="8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kern="0" dirty="0" smtClean="0">
                <a:solidFill>
                  <a:schemeClr val="tx2"/>
                </a:solidFill>
                <a:latin typeface="Calibri"/>
              </a:rPr>
              <a:t>российскими научно-исследовательскими </a:t>
            </a:r>
          </a:p>
          <a:p>
            <a:pPr marL="74034" indent="-163432" defTabSz="1072753">
              <a:lnSpc>
                <a:spcPct val="8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kern="0" dirty="0" smtClean="0">
                <a:solidFill>
                  <a:schemeClr val="tx2"/>
                </a:solidFill>
                <a:latin typeface="Calibri"/>
              </a:rPr>
              <a:t>организациями и координация совместных </a:t>
            </a:r>
          </a:p>
          <a:p>
            <a:pPr marL="74034" indent="-163432" defTabSz="1072753">
              <a:lnSpc>
                <a:spcPct val="8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kern="0" dirty="0" smtClean="0">
                <a:solidFill>
                  <a:schemeClr val="tx2"/>
                </a:solidFill>
                <a:latin typeface="Calibri"/>
              </a:rPr>
              <a:t>работ в области передовых электронных </a:t>
            </a:r>
          </a:p>
          <a:p>
            <a:pPr marL="74034" indent="-163432" defTabSz="1072753">
              <a:lnSpc>
                <a:spcPct val="8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kern="0" dirty="0" smtClean="0">
                <a:solidFill>
                  <a:schemeClr val="tx2"/>
                </a:solidFill>
                <a:latin typeface="Calibri"/>
              </a:rPr>
              <a:t>технологий</a:t>
            </a:r>
            <a:endParaRPr lang="en-US" sz="1600" b="1" kern="0" dirty="0" smtClean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7" name="Picture 2" descr="http://www.dlyastekla.ru/shop-rO5vdtUWy4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227784" y="3869257"/>
            <a:ext cx="2733933" cy="2227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6" descr="https://www.iguides.ru/upload/medialibrary/8ee/720x474x8eed9475838c3a4183734d5be652d0bf.png.pagespeed.ic._FtHpRVuJ8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32381" y="3859215"/>
            <a:ext cx="2635174" cy="2211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http://www.samsung.com/ru/aboutsamsung/samsungelectronics/img/pic-03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203956" y="1393303"/>
            <a:ext cx="5579078" cy="2205037"/>
          </a:xfrm>
          <a:prstGeom prst="rect">
            <a:avLst/>
          </a:prstGeom>
          <a:noFill/>
        </p:spPr>
      </p:pic>
      <p:cxnSp>
        <p:nvCxnSpPr>
          <p:cNvPr id="12" name="Straight Connector 11"/>
          <p:cNvCxnSpPr/>
          <p:nvPr/>
        </p:nvCxnSpPr>
        <p:spPr>
          <a:xfrm>
            <a:off x="104415" y="2852936"/>
            <a:ext cx="3920696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 smtClean="0">
                <a:latin typeface="+mn-lt"/>
              </a:rPr>
              <a:t>SAMSUNG</a:t>
            </a:r>
            <a:r>
              <a:rPr lang="en-US" dirty="0" smtClean="0">
                <a:latin typeface="+mn-lt"/>
              </a:rPr>
              <a:t> ELECTRONICS</a:t>
            </a:r>
            <a:r>
              <a:rPr lang="ru-RU" dirty="0" smtClean="0">
                <a:latin typeface="+mn-lt"/>
              </a:rPr>
              <a:t> В РОССИИ</a:t>
            </a:r>
            <a:endParaRPr lang="ru-RU" dirty="0">
              <a:latin typeface="+mn-lt"/>
            </a:endParaRPr>
          </a:p>
        </p:txBody>
      </p:sp>
      <p:sp>
        <p:nvSpPr>
          <p:cNvPr id="14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 lIns="80459" tIns="40229" rIns="80459" bIns="40229"/>
          <a:lstStyle/>
          <a:p>
            <a:pPr>
              <a:defRPr/>
            </a:pPr>
            <a:fld id="{E0E24260-CB20-49C3-9F26-B495A8CD7505}" type="slidenum">
              <a:rPr lang="ru-RU" smtClean="0"/>
              <a:pPr>
                <a:defRPr/>
              </a:pPr>
              <a:t>17</a:t>
            </a:fld>
            <a:endParaRPr lang="ru-RU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58910" y="4467488"/>
            <a:ext cx="3920696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hh"/>
          <p:cNvPicPr>
            <a:picLocks noChangeAspect="1" noChangeArrowheads="1"/>
          </p:cNvPicPr>
          <p:nvPr/>
        </p:nvPicPr>
        <p:blipFill>
          <a:blip r:embed="rId3" cstate="screen">
            <a:lum bright="16000" contrast="-2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136576" y="692696"/>
            <a:ext cx="7113058" cy="588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16"/>
          <p:cNvSpPr txBox="1">
            <a:spLocks noChangeArrowheads="1"/>
          </p:cNvSpPr>
          <p:nvPr/>
        </p:nvSpPr>
        <p:spPr bwMode="auto">
          <a:xfrm>
            <a:off x="880669" y="5301209"/>
            <a:ext cx="9025331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itchFamily="34" charset="-127"/>
                <a:ea typeface="Malgun Gothic" pitchFamily="34" charset="-127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3000" b="1" dirty="0" smtClean="0">
                <a:solidFill>
                  <a:srgbClr val="7030A0"/>
                </a:solidFill>
                <a:cs typeface="Arial" pitchFamily="34" charset="0"/>
              </a:rPr>
              <a:t>1993.11: </a:t>
            </a:r>
            <a:r>
              <a:rPr lang="ru-RU" altLang="ko-KR" sz="3000" b="1" dirty="0" smtClean="0">
                <a:solidFill>
                  <a:srgbClr val="7030A0"/>
                </a:solidFill>
                <a:cs typeface="Arial" pitchFamily="34" charset="0"/>
              </a:rPr>
              <a:t>Открытие филиала в России</a:t>
            </a:r>
            <a:endParaRPr lang="ko-KR" altLang="en-US" sz="3000" b="1" dirty="0" smtClean="0">
              <a:solidFill>
                <a:srgbClr val="7030A0"/>
              </a:solidFill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z="3000" dirty="0" smtClean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2216696" y="3284984"/>
            <a:ext cx="5908990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700" b="1" dirty="0" smtClean="0">
                <a:solidFill>
                  <a:srgbClr val="7030A0"/>
                </a:solidFill>
                <a:cs typeface="Arial" pitchFamily="34" charset="0"/>
              </a:rPr>
              <a:t>2012.01: </a:t>
            </a:r>
            <a:r>
              <a:rPr lang="ru-RU" altLang="ko-KR" sz="2700" b="1" dirty="0" smtClean="0">
                <a:solidFill>
                  <a:srgbClr val="7030A0"/>
                </a:solidFill>
                <a:cs typeface="Arial" pitchFamily="34" charset="0"/>
              </a:rPr>
              <a:t>Регистрация в качестве </a:t>
            </a:r>
            <a:br>
              <a:rPr lang="ru-RU" altLang="ko-KR" sz="2700" b="1" dirty="0" smtClean="0">
                <a:solidFill>
                  <a:srgbClr val="7030A0"/>
                </a:solidFill>
                <a:cs typeface="Arial" pitchFamily="34" charset="0"/>
              </a:rPr>
            </a:br>
            <a:r>
              <a:rPr lang="ru-RU" altLang="ko-KR" sz="2700" b="1" dirty="0" smtClean="0">
                <a:solidFill>
                  <a:srgbClr val="7030A0"/>
                </a:solidFill>
                <a:cs typeface="Arial" pitchFamily="34" charset="0"/>
              </a:rPr>
              <a:t>российского юридического лица</a:t>
            </a:r>
            <a:endParaRPr lang="ko-KR" altLang="ko-KR" sz="2700" b="1" dirty="0" smtClean="0">
              <a:solidFill>
                <a:srgbClr val="7030A0"/>
              </a:solidFill>
              <a:cs typeface="Arial" pitchFamily="34" charset="0"/>
            </a:endParaRPr>
          </a:p>
        </p:txBody>
      </p:sp>
      <p:pic>
        <p:nvPicPr>
          <p:cNvPr id="56" name="Picture 34" descr="Title_Butt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72480" y="5517232"/>
            <a:ext cx="61740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34" descr="Title_Butt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562028" y="3398714"/>
            <a:ext cx="61740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Rectangle 18"/>
          <p:cNvSpPr>
            <a:spLocks noChangeArrowheads="1"/>
          </p:cNvSpPr>
          <p:nvPr/>
        </p:nvSpPr>
        <p:spPr bwMode="auto">
          <a:xfrm>
            <a:off x="3224808" y="1124744"/>
            <a:ext cx="5907386" cy="182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500" b="1" dirty="0" smtClean="0">
                <a:solidFill>
                  <a:srgbClr val="7030A0"/>
                </a:solidFill>
                <a:cs typeface="Arial" pitchFamily="34" charset="0"/>
              </a:rPr>
              <a:t>2013.01: </a:t>
            </a:r>
            <a:r>
              <a:rPr lang="ru-RU" altLang="ko-KR" sz="2500" b="1" dirty="0" smtClean="0">
                <a:solidFill>
                  <a:srgbClr val="7030A0"/>
                </a:solidFill>
                <a:cs typeface="Arial" pitchFamily="34" charset="0"/>
              </a:rPr>
              <a:t>Исследовательский Центр </a:t>
            </a:r>
            <a:br>
              <a:rPr lang="ru-RU" altLang="ko-KR" sz="2500" b="1" dirty="0" smtClean="0">
                <a:solidFill>
                  <a:srgbClr val="7030A0"/>
                </a:solidFill>
                <a:cs typeface="Arial" pitchFamily="34" charset="0"/>
              </a:rPr>
            </a:br>
            <a:r>
              <a:rPr lang="ru-RU" altLang="ko-KR" sz="2500" b="1" dirty="0" smtClean="0">
                <a:solidFill>
                  <a:srgbClr val="7030A0"/>
                </a:solidFill>
                <a:cs typeface="Arial" pitchFamily="34" charset="0"/>
              </a:rPr>
              <a:t>Самсунг в России </a:t>
            </a:r>
            <a:r>
              <a:rPr lang="en-US" altLang="ko-KR" sz="2500" b="1" dirty="0" smtClean="0">
                <a:solidFill>
                  <a:srgbClr val="7030A0"/>
                </a:solidFill>
                <a:cs typeface="Arial" pitchFamily="34" charset="0"/>
              </a:rPr>
              <a:t/>
            </a:r>
            <a:br>
              <a:rPr lang="en-US" altLang="ko-KR" sz="2500" b="1" dirty="0" smtClean="0">
                <a:solidFill>
                  <a:srgbClr val="7030A0"/>
                </a:solidFill>
                <a:cs typeface="Arial" pitchFamily="34" charset="0"/>
              </a:rPr>
            </a:br>
            <a:r>
              <a:rPr lang="ru-RU" altLang="ko-KR" sz="2500" b="1" dirty="0" smtClean="0">
                <a:solidFill>
                  <a:srgbClr val="7030A0"/>
                </a:solidFill>
                <a:cs typeface="Arial" pitchFamily="34" charset="0"/>
              </a:rPr>
              <a:t>(</a:t>
            </a:r>
            <a:r>
              <a:rPr lang="en-US" altLang="ko-KR" sz="2500" b="1" dirty="0" smtClean="0">
                <a:solidFill>
                  <a:srgbClr val="7030A0"/>
                </a:solidFill>
                <a:cs typeface="Arial" pitchFamily="34" charset="0"/>
              </a:rPr>
              <a:t>Samsung R&amp;D Institute Russia</a:t>
            </a:r>
            <a:r>
              <a:rPr lang="ru-RU" altLang="ko-KR" sz="2500" b="1" dirty="0" smtClean="0">
                <a:solidFill>
                  <a:srgbClr val="7030A0"/>
                </a:solidFill>
                <a:cs typeface="Arial" pitchFamily="34" charset="0"/>
              </a:rPr>
              <a:t>)</a:t>
            </a:r>
            <a:endParaRPr lang="ko-KR" altLang="ko-KR" sz="2500" b="1" dirty="0" smtClean="0">
              <a:solidFill>
                <a:srgbClr val="7030A0"/>
              </a:solidFill>
              <a:cs typeface="Arial" pitchFamily="34" charset="0"/>
            </a:endParaRPr>
          </a:p>
        </p:txBody>
      </p:sp>
      <p:pic>
        <p:nvPicPr>
          <p:cNvPr id="59" name="Picture 34" descr="Title_Butt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608949" y="1238474"/>
            <a:ext cx="61740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8464" y="188640"/>
            <a:ext cx="9577064" cy="529764"/>
          </a:xfrm>
        </p:spPr>
        <p:txBody>
          <a:bodyPr/>
          <a:lstStyle/>
          <a:p>
            <a:r>
              <a:rPr lang="ru-RU" sz="3200" dirty="0" smtClean="0"/>
              <a:t>Исследовательский центр </a:t>
            </a:r>
            <a:r>
              <a:rPr lang="en-US" sz="3200" dirty="0" smtClean="0"/>
              <a:t>Samsung </a:t>
            </a:r>
            <a:r>
              <a:rPr lang="ru-RU" sz="3200" dirty="0" smtClean="0"/>
              <a:t>в России</a:t>
            </a:r>
            <a:endParaRPr lang="ru-RU" sz="32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다이어그램 91"/>
          <p:cNvGraphicFramePr/>
          <p:nvPr/>
        </p:nvGraphicFramePr>
        <p:xfrm>
          <a:off x="-819642" y="826534"/>
          <a:ext cx="7212802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1" name="Rounded Rectangle 70"/>
          <p:cNvSpPr/>
          <p:nvPr/>
        </p:nvSpPr>
        <p:spPr>
          <a:xfrm>
            <a:off x="2856046" y="4458815"/>
            <a:ext cx="780087" cy="432048"/>
          </a:xfrm>
          <a:prstGeom prst="roundRect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Optics</a:t>
            </a:r>
            <a:endParaRPr lang="ru-RU" sz="1000" b="1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2848575" y="3827511"/>
            <a:ext cx="2815783" cy="576064"/>
          </a:xfrm>
          <a:prstGeom prst="roundRect">
            <a:avLst/>
          </a:prstGeom>
          <a:ln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Advanced Device </a:t>
            </a:r>
            <a:r>
              <a:rPr lang="ru-RU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/>
            </a:r>
            <a:br>
              <a:rPr lang="ru-RU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</a:rPr>
            </a:b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Lab</a:t>
            </a:r>
            <a:endParaRPr lang="ru-RU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71803" y="1650503"/>
            <a:ext cx="1716191" cy="576064"/>
          </a:xfrm>
          <a:prstGeom prst="roundRect">
            <a:avLst/>
          </a:prstGeom>
          <a:solidFill>
            <a:srgbClr val="7662CA"/>
          </a:solidFill>
          <a:ln>
            <a:headEnd type="none" w="med" len="med"/>
            <a:tailEnd type="triangle" w="med" len="med"/>
          </a:ln>
          <a:effectLst>
            <a:outerShdw blurRad="40000" dist="23000" dir="5400000" rotWithShape="0">
              <a:srgbClr val="7662CA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Mobile</a:t>
            </a:r>
            <a:endParaRPr lang="ru-RU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200473" y="3827511"/>
            <a:ext cx="2187522" cy="576064"/>
          </a:xfrm>
          <a:prstGeom prst="roundRect">
            <a:avLst/>
          </a:prstGeom>
          <a:solidFill>
            <a:srgbClr val="339966"/>
          </a:solidFill>
          <a:ln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Algorithm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Lab</a:t>
            </a:r>
            <a:endParaRPr lang="ru-RU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3714141" y="4458815"/>
            <a:ext cx="936104" cy="432048"/>
          </a:xfrm>
          <a:prstGeom prst="roundRect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Antennas</a:t>
            </a:r>
            <a:endParaRPr lang="ru-RU" sz="1000" b="1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2856046" y="4962871"/>
            <a:ext cx="1404156" cy="432048"/>
          </a:xfrm>
          <a:prstGeom prst="roundRect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EM &amp; Materials</a:t>
            </a:r>
            <a:endParaRPr lang="ru-RU" sz="1000" b="1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983838" y="4458815"/>
            <a:ext cx="1349659" cy="432048"/>
          </a:xfrm>
          <a:prstGeom prst="roundRect">
            <a:avLst/>
          </a:prstGeom>
          <a:solidFill>
            <a:srgbClr val="339966"/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Graphic Solution</a:t>
            </a:r>
            <a:endParaRPr lang="ru-RU" sz="1000" b="1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1139855" y="2298575"/>
            <a:ext cx="1179802" cy="432048"/>
          </a:xfrm>
          <a:prstGeom prst="roundRect">
            <a:avLst/>
          </a:prstGeom>
          <a:solidFill>
            <a:srgbClr val="7662CA"/>
          </a:solidFill>
          <a:ln>
            <a:headEnd type="none" w="med" len="med"/>
            <a:tailEnd type="triangle" w="med" len="med"/>
          </a:ln>
          <a:effectLst>
            <a:outerShdw blurRad="40000" dist="23000" dir="5400000" rotWithShape="0">
              <a:srgbClr val="7662CA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IT and Mobile</a:t>
            </a:r>
            <a:endParaRPr lang="ru-RU" altLang="ko-KR" sz="1000" b="1" dirty="0" smtClean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359769" y="4962871"/>
            <a:ext cx="1984581" cy="432048"/>
          </a:xfrm>
          <a:prstGeom prst="roundRect">
            <a:avLst/>
          </a:prstGeom>
          <a:solidFill>
            <a:srgbClr val="339966"/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Recognition &amp; Interaction</a:t>
            </a:r>
            <a:endParaRPr lang="ru-RU" sz="1000" b="1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1607907" y="2874639"/>
            <a:ext cx="701931" cy="432048"/>
          </a:xfrm>
          <a:prstGeom prst="roundRect">
            <a:avLst/>
          </a:prstGeom>
          <a:solidFill>
            <a:srgbClr val="7662CA"/>
          </a:solidFill>
          <a:ln>
            <a:headEnd type="none" w="med" len="med"/>
            <a:tailEnd type="triangle" w="med" len="med"/>
          </a:ln>
          <a:effectLst>
            <a:outerShdw blurRad="40000" dist="23000" dir="5400000" rotWithShape="0">
              <a:srgbClr val="7662CA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TIZEN</a:t>
            </a:r>
            <a:endParaRPr lang="ru-RU" altLang="ko-KR" sz="1000" b="1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856046" y="1650503"/>
            <a:ext cx="1794199" cy="576064"/>
          </a:xfrm>
          <a:prstGeom prst="roundRect">
            <a:avLst/>
          </a:prstGeom>
          <a:solidFill>
            <a:srgbClr val="6600CC"/>
          </a:solidFill>
          <a:ln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Consumer </a:t>
            </a:r>
            <a:b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</a:rPr>
            </a:b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Electronics</a:t>
            </a:r>
            <a:endParaRPr lang="ru-RU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2856046" y="2874639"/>
            <a:ext cx="1552792" cy="432048"/>
          </a:xfrm>
          <a:prstGeom prst="roundRect">
            <a:avLst/>
          </a:prstGeom>
          <a:solidFill>
            <a:srgbClr val="6600CC"/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Printing SW Group</a:t>
            </a:r>
            <a:endParaRPr lang="ru-RU" sz="1000" b="1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856046" y="2298575"/>
            <a:ext cx="1794199" cy="432048"/>
          </a:xfrm>
          <a:prstGeom prst="roundRect">
            <a:avLst/>
          </a:prstGeom>
          <a:solidFill>
            <a:srgbClr val="6600CC"/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Consumer Electronics, TV </a:t>
            </a:r>
            <a:endParaRPr lang="ru-RU" sz="1000" b="1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281760" y="2874639"/>
            <a:ext cx="1248139" cy="432048"/>
          </a:xfrm>
          <a:prstGeom prst="roundRect">
            <a:avLst/>
          </a:prstGeom>
          <a:solidFill>
            <a:srgbClr val="7662CA"/>
          </a:solidFill>
          <a:ln>
            <a:headEnd type="none" w="med" len="med"/>
            <a:tailEnd type="triangle" w="med" len="med"/>
          </a:ln>
          <a:effectLst>
            <a:outerShdw blurRad="40000" dist="23000" dir="5400000" rotWithShape="0">
              <a:srgbClr val="7662CA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Virtualization</a:t>
            </a:r>
            <a:endParaRPr lang="ru-RU" altLang="ko-KR" sz="1000" b="1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1061847" y="5466927"/>
            <a:ext cx="1282503" cy="432048"/>
          </a:xfrm>
          <a:prstGeom prst="roundRect">
            <a:avLst/>
          </a:prstGeom>
          <a:solidFill>
            <a:srgbClr val="339966"/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Intelligent Data</a:t>
            </a:r>
            <a:endParaRPr lang="ru-RU" sz="1000" b="1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2856046" y="5466927"/>
            <a:ext cx="780087" cy="432048"/>
          </a:xfrm>
          <a:prstGeom prst="roundRect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Energy</a:t>
            </a:r>
            <a:endParaRPr lang="ru-RU" sz="1000" b="1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3714141" y="5466927"/>
            <a:ext cx="780087" cy="432048"/>
          </a:xfrm>
          <a:prstGeom prst="roundRect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Health</a:t>
            </a:r>
            <a:endParaRPr lang="ru-RU" sz="1000" b="1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8" name="Cross 87"/>
          <p:cNvSpPr/>
          <p:nvPr/>
        </p:nvSpPr>
        <p:spPr bwMode="auto">
          <a:xfrm>
            <a:off x="5811095" y="2564904"/>
            <a:ext cx="3822425" cy="3240360"/>
          </a:xfrm>
          <a:prstGeom prst="plus">
            <a:avLst>
              <a:gd name="adj" fmla="val 24216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oval" w="sm" len="sm"/>
          </a:ln>
          <a:effectLst/>
        </p:spPr>
        <p:txBody>
          <a:bodyPr wrap="none" rtlCol="0" anchor="ctr"/>
          <a:lstStyle/>
          <a:p>
            <a:pPr algn="ctr" latinLnBrk="0"/>
            <a:endParaRPr lang="ru-RU" sz="1500" b="1" kern="0" dirty="0" smtClea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591182" y="2708920"/>
            <a:ext cx="2866819" cy="415498"/>
          </a:xfrm>
          <a:prstGeom prst="rect">
            <a:avLst/>
          </a:prstGeom>
          <a:noFill/>
          <a:effectLst/>
        </p:spPr>
        <p:txBody>
          <a:bodyPr wrap="square" lIns="90000" rtlCol="0">
            <a:spAutoFit/>
          </a:bodyPr>
          <a:lstStyle/>
          <a:p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SAIT-Russia Lab</a:t>
            </a:r>
            <a:endParaRPr lang="ru-RU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6747200" y="3318416"/>
            <a:ext cx="936104" cy="4706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Optics</a:t>
            </a:r>
            <a:endParaRPr lang="ru-RU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610684" y="4332128"/>
            <a:ext cx="28668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Local Business Lab</a:t>
            </a:r>
            <a:endParaRPr lang="ru-RU" dirty="0"/>
          </a:p>
        </p:txBody>
      </p:sp>
      <p:sp>
        <p:nvSpPr>
          <p:cNvPr id="92" name="Rounded Rectangle 91"/>
          <p:cNvSpPr/>
          <p:nvPr/>
        </p:nvSpPr>
        <p:spPr>
          <a:xfrm>
            <a:off x="7646073" y="3318416"/>
            <a:ext cx="1129352" cy="4706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Photonics</a:t>
            </a:r>
            <a:endParaRPr lang="ru-RU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6743654" y="3822472"/>
            <a:ext cx="1563719" cy="4706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Simulations</a:t>
            </a:r>
            <a:endParaRPr lang="ru-RU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6753200" y="4797152"/>
            <a:ext cx="868733" cy="4706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B2B</a:t>
            </a:r>
            <a:endParaRPr lang="ru-RU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6753200" y="5301208"/>
            <a:ext cx="1824339" cy="4706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Innovations</a:t>
            </a:r>
          </a:p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 Russian market</a:t>
            </a:r>
            <a:endParaRPr lang="ru-RU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250068" y="234940"/>
            <a:ext cx="9461461" cy="385748"/>
          </a:xfrm>
        </p:spPr>
        <p:txBody>
          <a:bodyPr/>
          <a:lstStyle/>
          <a:p>
            <a:r>
              <a:rPr lang="ru-RU" dirty="0" smtClean="0">
                <a:latin typeface="Samsung InterFace" pitchFamily="34" charset="0"/>
              </a:rPr>
              <a:t>Направления деятельности</a:t>
            </a:r>
            <a:endParaRPr lang="ru-RU" dirty="0"/>
          </a:p>
        </p:txBody>
      </p:sp>
      <p:sp>
        <p:nvSpPr>
          <p:cNvPr id="3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15743" y="6579410"/>
            <a:ext cx="1155700" cy="233602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1A9D28AB-FE68-BB4F-9ECE-CB7642D33F90}" type="slidenum">
              <a:rPr lang="en-US" sz="1200" smtClean="0"/>
              <a:pPr/>
              <a:t>19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272481" y="908721"/>
            <a:ext cx="4536504" cy="2808311"/>
          </a:xfrm>
        </p:spPr>
        <p:txBody>
          <a:bodyPr/>
          <a:lstStyle/>
          <a:p>
            <a:r>
              <a:rPr lang="ru-RU" sz="2800" b="0" dirty="0" smtClean="0"/>
              <a:t> ВШЭ – 8</a:t>
            </a:r>
          </a:p>
          <a:p>
            <a:r>
              <a:rPr lang="ru-RU" sz="2800" b="0" dirty="0" smtClean="0"/>
              <a:t> МГТУ им. Баумана – 5</a:t>
            </a:r>
          </a:p>
          <a:p>
            <a:r>
              <a:rPr lang="ru-RU" sz="2800" b="0" dirty="0" smtClean="0"/>
              <a:t> МГУ– 3 </a:t>
            </a:r>
            <a:endParaRPr lang="ru-RU" sz="2800" b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Рады приветствовать!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6D96-E065-46D7-BFC0-473F3D5B23B3}" type="slidenum">
              <a:rPr lang="ko-KR" altLang="en-US" smtClean="0"/>
              <a:pPr/>
              <a:t>2</a:t>
            </a:fld>
            <a:r>
              <a:rPr lang="ko-KR" altLang="en-US" smtClean="0"/>
              <a:t> </a:t>
            </a:r>
            <a:r>
              <a:rPr lang="en-US" altLang="ko-KR" smtClean="0"/>
              <a:t>/ 3</a:t>
            </a:r>
            <a:endParaRPr lang="ko-KR" altLang="en-US" dirty="0"/>
          </a:p>
        </p:txBody>
      </p:sp>
      <p:pic>
        <p:nvPicPr>
          <p:cNvPr id="24578" name="Picture 2" descr="http://abali.ru/wp-content/uploads/2013/03/Gerb_MGTU_imeni_Baumana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016896" y="3284984"/>
            <a:ext cx="2224926" cy="2625412"/>
          </a:xfrm>
          <a:prstGeom prst="rect">
            <a:avLst/>
          </a:prstGeom>
          <a:noFill/>
        </p:spPr>
      </p:pic>
      <p:pic>
        <p:nvPicPr>
          <p:cNvPr id="1026" name="Picture 2" descr="C:\Users\svetlana.yun\Pictures\logo-hse-raven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32520" y="3429000"/>
            <a:ext cx="2520280" cy="2520280"/>
          </a:xfrm>
          <a:prstGeom prst="rect">
            <a:avLst/>
          </a:prstGeom>
          <a:noFill/>
        </p:spPr>
      </p:pic>
      <p:pic>
        <p:nvPicPr>
          <p:cNvPr id="8" name="Picture 7" descr="msu logo.pn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968251" y="3501008"/>
            <a:ext cx="2419613" cy="2387352"/>
          </a:xfrm>
          <a:prstGeom prst="rect">
            <a:avLst/>
          </a:prstGeom>
        </p:spPr>
      </p:pic>
      <p:pic>
        <p:nvPicPr>
          <p:cNvPr id="9" name="Picture 4" descr="https://upload.wikimedia.org/wikipedia/commons/thumb/1/10/%D0%9B%D0%BE%D0%B3%D0%BE%D1%82%D0%B8%D0%BF_%D0%9D%D0%98%D0%A2%D0%A3_%D0%9C%D0%98%D0%A1%D0%B8%D0%A1.png/200px-%D0%9B%D0%BE%D0%B3%D0%BE%D1%82%D0%B8%D0%BF_%D0%9D%D0%98%D0%A2%D0%A3_%D0%9C%D0%98%D0%A1%D0%B8%D0%A1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041232" y="1412776"/>
            <a:ext cx="2280252" cy="136815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95300" y="2348880"/>
            <a:ext cx="8915400" cy="1575048"/>
          </a:xfrm>
        </p:spPr>
        <p:txBody>
          <a:bodyPr/>
          <a:lstStyle/>
          <a:p>
            <a:pPr defTabSz="479044">
              <a:defRPr sz="1800" cap="none" spc="0">
                <a:solidFill>
                  <a:srgbClr val="000000"/>
                </a:solidFill>
              </a:defRPr>
            </a:pPr>
            <a:r>
              <a:rPr lang="ru-RU" sz="6000" b="1" cap="all" spc="598" dirty="0" smtClean="0">
                <a:solidFill>
                  <a:schemeClr val="tx2"/>
                </a:solidFill>
              </a:rPr>
              <a:t>Почему </a:t>
            </a:r>
            <a:r>
              <a:rPr lang="en-US" sz="6000" b="1" cap="all" spc="598" dirty="0" smtClean="0">
                <a:solidFill>
                  <a:schemeClr val="tx2"/>
                </a:solidFill>
              </a:rPr>
              <a:t>TIZEN</a:t>
            </a:r>
            <a:r>
              <a:rPr lang="ru-RU" sz="6000" b="1" cap="all" spc="598" dirty="0" smtClean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50300" y="6580188"/>
            <a:ext cx="1155700" cy="233362"/>
          </a:xfrm>
          <a:prstGeom prst="rect">
            <a:avLst/>
          </a:prstGeom>
        </p:spPr>
        <p:txBody>
          <a:bodyPr/>
          <a:lstStyle/>
          <a:p>
            <a:fld id="{41CB6D96-E065-46D7-BFC0-473F3D5B23B3}" type="slidenum">
              <a:rPr lang="ko-KR" altLang="en-US" smtClean="0"/>
              <a:pPr/>
              <a:t>20</a:t>
            </a:fld>
            <a:r>
              <a:rPr lang="ko-KR" altLang="en-US" smtClean="0"/>
              <a:t> </a:t>
            </a:r>
            <a:r>
              <a:rPr lang="en-US" altLang="ko-KR" smtClean="0"/>
              <a:t>/ 3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samsung.com/global/ces2016/familyhub/img/03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12840" y="1124744"/>
            <a:ext cx="2455323" cy="3456384"/>
          </a:xfrm>
          <a:prstGeom prst="rect">
            <a:avLst/>
          </a:prstGeom>
          <a:noFill/>
        </p:spPr>
      </p:pic>
      <p:pic>
        <p:nvPicPr>
          <p:cNvPr id="20" name="Picture 2" descr="D:\Downloads\tizen-NX300M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208584" y="3429000"/>
            <a:ext cx="1944216" cy="1314589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121917" tIns="60958" rIns="121917" bIns="60958"/>
          <a:lstStyle/>
          <a:p>
            <a:fld id="{1A9D28AB-FE68-BB4F-9ECE-CB7642D33F90}" type="slidenum">
              <a:rPr lang="en-US" sz="1200" smtClean="0"/>
              <a:pPr/>
              <a:t>21</a:t>
            </a:fld>
            <a:endParaRPr lang="en-US" dirty="0"/>
          </a:p>
        </p:txBody>
      </p:sp>
      <p:pic>
        <p:nvPicPr>
          <p:cNvPr id="10" name="Picture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72480" y="1556793"/>
            <a:ext cx="936104" cy="1850619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</p:spPr>
      </p:pic>
      <p:pic>
        <p:nvPicPr>
          <p:cNvPr id="2050" name="Picture 2" descr="http://donanimgunlugu.com/wp-content/upload/2014/09/Samsung-Powerbot-VR9000-2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0872" y="4725144"/>
            <a:ext cx="189747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haberimport.com/d/gallery/4573_4.jp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249144" y="1196752"/>
            <a:ext cx="3497632" cy="242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21"/>
          <p:cNvSpPr>
            <a:spLocks noGrp="1"/>
          </p:cNvSpPr>
          <p:nvPr>
            <p:ph type="title"/>
          </p:nvPr>
        </p:nvSpPr>
        <p:spPr>
          <a:xfrm>
            <a:off x="194471" y="188640"/>
            <a:ext cx="9461461" cy="529764"/>
          </a:xfrm>
        </p:spPr>
        <p:txBody>
          <a:bodyPr/>
          <a:lstStyle/>
          <a:p>
            <a:r>
              <a:rPr lang="en-US" dirty="0" smtClean="0"/>
              <a:t>TIZEN </a:t>
            </a:r>
            <a:r>
              <a:rPr lang="ru-RU" dirty="0" smtClean="0"/>
              <a:t>– </a:t>
            </a:r>
            <a:r>
              <a:rPr lang="ru-RU" dirty="0" err="1" smtClean="0"/>
              <a:t>мультиплатформенная</a:t>
            </a:r>
            <a:r>
              <a:rPr lang="ru-RU" dirty="0" smtClean="0"/>
              <a:t> ОС</a:t>
            </a:r>
            <a:endParaRPr lang="ru-RU" dirty="0"/>
          </a:p>
        </p:txBody>
      </p:sp>
      <p:pic>
        <p:nvPicPr>
          <p:cNvPr id="1026" name="Picture 2" descr="http://i-on.ru/resources/650/0/65/bc/7d04c9f3-3466-4d30-8638-e176226d47d1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1442611" y="1556792"/>
            <a:ext cx="1735999" cy="1728192"/>
          </a:xfrm>
          <a:prstGeom prst="rect">
            <a:avLst/>
          </a:prstGeom>
          <a:noFill/>
        </p:spPr>
      </p:pic>
      <p:sp>
        <p:nvSpPr>
          <p:cNvPr id="11" name="object 20"/>
          <p:cNvSpPr/>
          <p:nvPr/>
        </p:nvSpPr>
        <p:spPr>
          <a:xfrm>
            <a:off x="920552" y="4869160"/>
            <a:ext cx="2376264" cy="1512168"/>
          </a:xfrm>
          <a:prstGeom prst="rect">
            <a:avLst/>
          </a:prstGeom>
          <a:blipFill>
            <a:blip r:embed="rId8" cstate="screen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95234" name="Picture 2" descr="The WW9000 machine is allows a person to control and monitor their washing using their smartphone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7977336" y="3933056"/>
            <a:ext cx="1771091" cy="2448272"/>
          </a:xfrm>
          <a:prstGeom prst="rect">
            <a:avLst/>
          </a:prstGeom>
          <a:noFill/>
        </p:spPr>
      </p:pic>
      <p:pic>
        <p:nvPicPr>
          <p:cNvPr id="16386" name="Picture 2" descr="http://www.samsung.com/ru/promo/q9000/images/i3.jpg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6105128" y="3861048"/>
            <a:ext cx="1873670" cy="24380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2766099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3"/>
          </p:nvPr>
        </p:nvSpPr>
        <p:spPr>
          <a:xfrm>
            <a:off x="0" y="1052736"/>
            <a:ext cx="4736976" cy="5400600"/>
          </a:xfrm>
        </p:spPr>
        <p:txBody>
          <a:bodyPr wrap="square">
            <a:noAutofit/>
          </a:bodyPr>
          <a:lstStyle/>
          <a:p>
            <a:pPr>
              <a:buNone/>
            </a:pPr>
            <a:r>
              <a:rPr lang="ru-RU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Интернет вещей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ru-RU" sz="1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— это концепция </a:t>
            </a:r>
            <a: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вычислительной </a:t>
            </a:r>
            <a:r>
              <a:rPr lang="ru-RU" sz="1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сети физических </a:t>
            </a:r>
            <a: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объектов </a:t>
            </a:r>
            <a:r>
              <a:rPr lang="ru-RU" sz="1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(«вещей»), оснащённых </a:t>
            </a:r>
            <a: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встроенными </a:t>
            </a:r>
            <a:r>
              <a:rPr lang="ru-RU" sz="1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технологиями для </a:t>
            </a:r>
            <a: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взаимодействия </a:t>
            </a:r>
            <a:r>
              <a:rPr lang="ru-RU" sz="1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друг с другом или с </a:t>
            </a:r>
            <a: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внешней </a:t>
            </a:r>
            <a:r>
              <a:rPr lang="ru-RU" sz="1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средой, рассматривающая </a:t>
            </a:r>
            <a: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организацию </a:t>
            </a:r>
            <a:r>
              <a:rPr lang="ru-RU" sz="1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таких сетей, как явление, способное перестроить </a:t>
            </a:r>
            <a: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экономические </a:t>
            </a:r>
            <a:r>
              <a:rPr lang="ru-RU" sz="1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 общественные процессы, </a:t>
            </a:r>
            <a:r>
              <a:rPr lang="ru-RU" sz="1800" b="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исключа</a:t>
            </a:r>
            <a: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b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ru-RU" sz="1800" b="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ющее</a:t>
            </a:r>
            <a: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1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из части </a:t>
            </a:r>
            <a: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действий </a:t>
            </a:r>
            <a:r>
              <a:rPr lang="ru-RU" sz="1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 операций </a:t>
            </a:r>
            <a: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ru-RU" sz="18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необходимость </a:t>
            </a:r>
            <a:r>
              <a:rPr lang="ru-RU" sz="1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участия человека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Internet of things</a:t>
            </a:r>
            <a:endParaRPr lang="ru-RU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107287" tIns="53643" rIns="107287" bIns="53643"/>
          <a:lstStyle/>
          <a:p>
            <a:fld id="{1A9D28AB-FE68-BB4F-9ECE-CB7642D33F90}" type="slidenum">
              <a:rPr lang="en-US" sz="1200" smtClean="0"/>
              <a:pPr/>
              <a:t>22</a:t>
            </a:fld>
            <a:endParaRPr lang="en-US" sz="1200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880992" y="1340768"/>
            <a:ext cx="2016224" cy="19006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808984" y="3501008"/>
            <a:ext cx="2304256" cy="1831882"/>
          </a:xfrm>
          <a:prstGeom prst="rect">
            <a:avLst/>
          </a:prstGeom>
        </p:spPr>
        <p:txBody>
          <a:bodyPr wrap="square" lIns="107287" tIns="53643" rIns="107287" bIns="53643">
            <a:spAutoFit/>
          </a:bodyPr>
          <a:lstStyle/>
          <a:p>
            <a:r>
              <a:rPr lang="ru-RU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Термин был впервые </a:t>
            </a:r>
            <a:br>
              <a:rPr lang="ru-RU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предложен </a:t>
            </a:r>
            <a:br>
              <a:rPr lang="ru-RU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Кевином</a:t>
            </a:r>
            <a:r>
              <a:rPr lang="ru-RU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Аштоном</a:t>
            </a:r>
            <a:r>
              <a:rPr lang="ru-RU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br>
              <a:rPr lang="ru-RU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i="1" dirty="0" err="1" smtClean="0">
                <a:latin typeface="Arial" pitchFamily="34" charset="0"/>
                <a:cs typeface="Arial" pitchFamily="34" charset="0"/>
              </a:rPr>
              <a:t>сооснователем</a:t>
            </a:r>
            <a:r>
              <a:rPr lang="ru-RU" sz="1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i="1" dirty="0" smtClean="0">
                <a:latin typeface="Arial" pitchFamily="34" charset="0"/>
                <a:cs typeface="Arial" pitchFamily="34" charset="0"/>
              </a:rPr>
              <a:t>Auto-ID Center </a:t>
            </a:r>
            <a:r>
              <a:rPr lang="ru-RU" sz="1400" i="1" dirty="0" smtClean="0">
                <a:latin typeface="Arial" pitchFamily="34" charset="0"/>
                <a:cs typeface="Arial" pitchFamily="34" charset="0"/>
              </a:rPr>
              <a:t>в </a:t>
            </a:r>
            <a:r>
              <a:rPr lang="en-US" sz="1400" i="1" dirty="0" smtClean="0">
                <a:latin typeface="Arial" pitchFamily="34" charset="0"/>
                <a:cs typeface="Arial" pitchFamily="34" charset="0"/>
              </a:rPr>
              <a:t>MIT</a:t>
            </a:r>
            <a:r>
              <a:rPr lang="ru-RU" sz="1400" i="1" dirty="0" smtClean="0">
                <a:latin typeface="Arial" pitchFamily="34" charset="0"/>
                <a:cs typeface="Arial" pitchFamily="34" charset="0"/>
              </a:rPr>
              <a:t>, </a:t>
            </a:r>
            <a:br>
              <a:rPr lang="ru-RU" sz="1400" i="1" dirty="0" smtClean="0">
                <a:latin typeface="Arial" pitchFamily="34" charset="0"/>
                <a:cs typeface="Arial" pitchFamily="34" charset="0"/>
              </a:rPr>
            </a:br>
            <a:r>
              <a:rPr lang="ru-RU" sz="1400" i="1" dirty="0" smtClean="0">
                <a:latin typeface="Arial" pitchFamily="34" charset="0"/>
                <a:cs typeface="Arial" pitchFamily="34" charset="0"/>
              </a:rPr>
              <a:t>создателем стандарта для </a:t>
            </a:r>
            <a:r>
              <a:rPr lang="en-US" sz="1400" i="1" dirty="0" smtClean="0">
                <a:latin typeface="Arial" pitchFamily="34" charset="0"/>
                <a:cs typeface="Arial" pitchFamily="34" charset="0"/>
              </a:rPr>
              <a:t>RFID and </a:t>
            </a:r>
            <a:r>
              <a:rPr lang="ru-RU" sz="1400" i="1" dirty="0" smtClean="0">
                <a:latin typeface="Arial" pitchFamily="34" charset="0"/>
                <a:cs typeface="Arial" pitchFamily="34" charset="0"/>
              </a:rPr>
              <a:t>других </a:t>
            </a:r>
            <a:br>
              <a:rPr lang="ru-RU" sz="1400" i="1" dirty="0" smtClean="0">
                <a:latin typeface="Arial" pitchFamily="34" charset="0"/>
                <a:cs typeface="Arial" pitchFamily="34" charset="0"/>
              </a:rPr>
            </a:br>
            <a:r>
              <a:rPr lang="ru-RU" sz="1400" i="1" dirty="0" smtClean="0">
                <a:latin typeface="Arial" pitchFamily="34" charset="0"/>
                <a:cs typeface="Arial" pitchFamily="34" charset="0"/>
              </a:rPr>
              <a:t>датчиков</a:t>
            </a:r>
            <a:endParaRPr lang="ru-RU" sz="14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257256" y="980728"/>
            <a:ext cx="230505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354400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272480" y="1124744"/>
            <a:ext cx="9439049" cy="5367112"/>
          </a:xfrm>
        </p:spPr>
        <p:txBody>
          <a:bodyPr vert="horz" lIns="107287" tIns="53643" rIns="107287" bIns="53643" rtlCol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-RU" sz="2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Последствия технологических изменений за последние 10 лет</a:t>
            </a:r>
            <a:r>
              <a:rPr lang="en-US" sz="2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lang="en-US" sz="24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02325" indent="-402325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Дешевые датчики</a:t>
            </a:r>
            <a:r>
              <a:rPr lang="en-US" sz="2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–</a:t>
            </a:r>
            <a:r>
              <a:rPr lang="ru-RU" sz="2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цена упала до </a:t>
            </a:r>
            <a:r>
              <a:rPr lang="en-US" sz="2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60 </a:t>
            </a:r>
            <a:r>
              <a:rPr lang="ru-RU" sz="2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центов с </a:t>
            </a:r>
            <a:r>
              <a:rPr lang="en-US" sz="2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$1.30</a:t>
            </a:r>
            <a:endParaRPr lang="en-US" sz="20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02325" indent="-402325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Пропускная способность </a:t>
            </a:r>
            <a:r>
              <a:rPr lang="ru-RU" sz="2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сетей возросла в 40 раз</a:t>
            </a:r>
          </a:p>
          <a:p>
            <a:pPr marL="402325" indent="-402325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Стоимость обработки </a:t>
            </a:r>
            <a:r>
              <a:rPr lang="ru-RU" sz="2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данных упала в 60 раз, позволяя устройствам не </a:t>
            </a:r>
            <a:br>
              <a:rPr lang="ru-RU" sz="2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ru-RU" sz="2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только соединяться, но и генерировать и исполнять команды </a:t>
            </a:r>
            <a:endParaRPr lang="en-US" sz="20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02325" indent="-402325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Смартфоны</a:t>
            </a:r>
            <a:r>
              <a:rPr lang="ru-RU" sz="2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– постоянно носимые с собой личные вычислительные </a:t>
            </a:r>
            <a:br>
              <a:rPr lang="ru-RU" sz="2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ru-RU" sz="2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устройства, которые могут быть использованы для связи с </a:t>
            </a:r>
            <a:r>
              <a:rPr lang="en-US" sz="2000" b="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IoT</a:t>
            </a:r>
            <a:r>
              <a: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ru-RU" sz="2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ru-RU" sz="2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ru-RU" sz="2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обслуживания, удаленного контроля или управления умным домом, </a:t>
            </a:r>
            <a:br>
              <a:rPr lang="ru-RU" sz="2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ru-RU" sz="2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машиной, здоровье сберегающими или фитнес устройствами</a:t>
            </a:r>
            <a:endParaRPr lang="en-US" sz="20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ru-RU" sz="20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IoT</a:t>
            </a:r>
            <a:r>
              <a:rPr lang="en-US" altLang="en-US" dirty="0" smtClean="0"/>
              <a:t> - </a:t>
            </a:r>
            <a:r>
              <a:rPr lang="ru-RU" altLang="en-US" dirty="0" smtClean="0"/>
              <a:t>почему сейчас?</a:t>
            </a:r>
            <a:r>
              <a:rPr lang="en-US" altLang="en-US" dirty="0" smtClean="0"/>
              <a:t> </a:t>
            </a:r>
            <a:endParaRPr lang="ru-RU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107287" tIns="53643" rIns="107287" bIns="53643"/>
          <a:lstStyle/>
          <a:p>
            <a:fld id="{1A9D28AB-FE68-BB4F-9ECE-CB7642D33F9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7337" y="6182198"/>
            <a:ext cx="8915400" cy="331757"/>
          </a:xfrm>
          <a:prstGeom prst="rect">
            <a:avLst/>
          </a:prstGeom>
        </p:spPr>
        <p:txBody>
          <a:bodyPr lIns="0" tIns="0" rIns="0" bIns="0" anchor="t"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sz="16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Goldman Sachs Report, Sept 2014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301825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altLang="ko-KR" dirty="0" smtClean="0"/>
              <a:t>Ближайшие перспективы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107287" tIns="53643" rIns="107287" bIns="53643"/>
          <a:lstStyle/>
          <a:p>
            <a:fld id="{1A9D28AB-FE68-BB4F-9ECE-CB7642D33F90}" type="slidenum">
              <a:rPr lang="en-US" sz="1300" smtClean="0"/>
              <a:pPr/>
              <a:t>24</a:t>
            </a:fld>
            <a:endParaRPr lang="en-US" sz="1300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84648" y="980728"/>
            <a:ext cx="3937343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537176" y="908720"/>
            <a:ext cx="3000350" cy="5738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04528" y="3284984"/>
            <a:ext cx="5616624" cy="316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7332715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Mer_and_mobile_operating_systems.pn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88504" y="1052736"/>
            <a:ext cx="8856984" cy="556733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Рождение</a:t>
            </a:r>
            <a:r>
              <a:rPr lang="en-US" dirty="0" smtClean="0"/>
              <a:t> Tizen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4075132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936776" y="2276872"/>
            <a:ext cx="5713383" cy="1938188"/>
          </a:xfrm>
          <a:prstGeom prst="rect">
            <a:avLst/>
          </a:prstGeom>
        </p:spPr>
        <p:txBody>
          <a:bodyPr vert="horz" wrap="square" lIns="107287" tIns="53643" rIns="107287" bIns="53643" numCol="1" rtlCol="0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422388" indent="-422388">
              <a:spcBef>
                <a:spcPts val="1056"/>
              </a:spcBef>
              <a:buFont typeface="Arial" pitchFamily="34" charset="0"/>
              <a:buChar char="•"/>
            </a:pPr>
            <a:r>
              <a:rPr lang="ru-RU" sz="23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" pitchFamily="34" charset="0"/>
                <a:cs typeface="Arial" pitchFamily="34" charset="0"/>
              </a:rPr>
              <a:t>Открытый код</a:t>
            </a:r>
          </a:p>
          <a:p>
            <a:pPr marL="422388" indent="-422388">
              <a:spcBef>
                <a:spcPts val="1056"/>
              </a:spcBef>
              <a:buFont typeface="Arial" pitchFamily="34" charset="0"/>
              <a:buChar char="•"/>
            </a:pPr>
            <a:r>
              <a:rPr lang="ru-RU" sz="23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" pitchFamily="34" charset="0"/>
                <a:cs typeface="Arial" pitchFamily="34" charset="0"/>
              </a:rPr>
              <a:t>Основан на </a:t>
            </a:r>
            <a:r>
              <a:rPr lang="en-US" sz="23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" pitchFamily="34" charset="0"/>
                <a:cs typeface="Arial" pitchFamily="34" charset="0"/>
              </a:rPr>
              <a:t>Linux</a:t>
            </a:r>
            <a:endParaRPr lang="ru-RU" sz="230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Arial" pitchFamily="34" charset="0"/>
              <a:cs typeface="Arial" pitchFamily="34" charset="0"/>
            </a:endParaRPr>
          </a:p>
          <a:p>
            <a:pPr marL="422388" indent="-422388">
              <a:spcBef>
                <a:spcPts val="1056"/>
              </a:spcBef>
              <a:buFont typeface="Arial" pitchFamily="34" charset="0"/>
              <a:buChar char="•"/>
            </a:pPr>
            <a:r>
              <a:rPr lang="ru-RU" sz="23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" pitchFamily="34" charset="0"/>
                <a:cs typeface="Arial" pitchFamily="34" charset="0"/>
              </a:rPr>
              <a:t>Поддержка</a:t>
            </a:r>
            <a:r>
              <a:rPr lang="en-US" sz="23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" pitchFamily="34" charset="0"/>
                <a:cs typeface="Arial" pitchFamily="34" charset="0"/>
              </a:rPr>
              <a:t> Linux Foundation</a:t>
            </a:r>
          </a:p>
          <a:p>
            <a:pPr marL="422388" indent="-422388">
              <a:spcBef>
                <a:spcPts val="1056"/>
              </a:spcBef>
              <a:buFont typeface="Arial" pitchFamily="34" charset="0"/>
              <a:buChar char="•"/>
            </a:pPr>
            <a:r>
              <a:rPr lang="en-US" sz="23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" pitchFamily="34" charset="0"/>
                <a:cs typeface="Arial" pitchFamily="34" charset="0"/>
              </a:rPr>
              <a:t>Tizen Association</a:t>
            </a:r>
            <a:endParaRPr lang="ru-RU" sz="230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Arial" pitchFamily="34" charset="0"/>
              <a:cs typeface="Arial" pitchFamily="34" charset="0"/>
            </a:endParaRPr>
          </a:p>
          <a:p>
            <a:pPr marL="422388" indent="-422388">
              <a:spcBef>
                <a:spcPts val="1056"/>
              </a:spcBef>
              <a:buFont typeface="Arial" pitchFamily="34" charset="0"/>
              <a:buChar char="•"/>
            </a:pPr>
            <a:r>
              <a:rPr lang="ru-RU" sz="2400" dirty="0" smtClean="0">
                <a:latin typeface="Arial" pitchFamily="34" charset="0"/>
                <a:cs typeface="Arial" pitchFamily="34" charset="0"/>
                <a:hlinkClick r:id="rId3"/>
              </a:rPr>
              <a:t>Ассоциация </a:t>
            </a:r>
            <a:r>
              <a:rPr lang="en-US" sz="2400" dirty="0" smtClean="0">
                <a:latin typeface="Arial" pitchFamily="34" charset="0"/>
                <a:cs typeface="Arial" pitchFamily="34" charset="0"/>
                <a:hlinkClick r:id="rId3"/>
              </a:rPr>
              <a:t>Tizen </a:t>
            </a:r>
            <a:r>
              <a:rPr lang="ru-RU" sz="2400" dirty="0" err="1" smtClean="0">
                <a:latin typeface="Arial" pitchFamily="34" charset="0"/>
                <a:cs typeface="Arial" pitchFamily="34" charset="0"/>
                <a:hlinkClick r:id="rId3"/>
              </a:rPr>
              <a:t>ру</a:t>
            </a:r>
            <a:r>
              <a:rPr lang="ru-RU" sz="2400" dirty="0" smtClean="0">
                <a:latin typeface="Arial" pitchFamily="34" charset="0"/>
                <a:cs typeface="Arial" pitchFamily="34" charset="0"/>
                <a:hlinkClick r:id="rId3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  <a:hlinkClick r:id="rId3"/>
              </a:rPr>
              <a:t>http://tizen.ru/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958821" lvl="1" indent="-422388">
              <a:spcBef>
                <a:spcPts val="1056"/>
              </a:spcBef>
              <a:buFont typeface="Arial" pitchFamily="34" charset="0"/>
              <a:buChar char="•"/>
            </a:pPr>
            <a:endParaRPr lang="en-US" sz="230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Arial" pitchFamily="34" charset="0"/>
              <a:cs typeface="Arial" pitchFamily="34" charset="0"/>
            </a:endParaRPr>
          </a:p>
          <a:p>
            <a:pPr marL="958821" lvl="1" indent="-422388">
              <a:spcBef>
                <a:spcPts val="1056"/>
              </a:spcBef>
              <a:buFont typeface="Arial" pitchFamily="34" charset="0"/>
              <a:buChar char="•"/>
            </a:pPr>
            <a:endParaRPr lang="ru-RU" sz="230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 descr="fujitsu.pn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977336" y="1844824"/>
            <a:ext cx="1640681" cy="657225"/>
          </a:xfrm>
          <a:prstGeom prst="rect">
            <a:avLst/>
          </a:prstGeom>
        </p:spPr>
      </p:pic>
      <p:pic>
        <p:nvPicPr>
          <p:cNvPr id="8" name="Picture 7" descr="huawei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7718698" y="3140968"/>
            <a:ext cx="2187302" cy="876191"/>
          </a:xfrm>
          <a:prstGeom prst="rect">
            <a:avLst/>
          </a:prstGeom>
        </p:spPr>
      </p:pic>
      <p:pic>
        <p:nvPicPr>
          <p:cNvPr id="9" name="Picture 8" descr="intel.png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6825208" y="4941168"/>
            <a:ext cx="2355766" cy="943674"/>
          </a:xfrm>
          <a:prstGeom prst="rect">
            <a:avLst/>
          </a:prstGeom>
        </p:spPr>
      </p:pic>
      <p:pic>
        <p:nvPicPr>
          <p:cNvPr id="10" name="Picture 9" descr="docomo.png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704528" y="5445224"/>
            <a:ext cx="1640681" cy="657225"/>
          </a:xfrm>
          <a:prstGeom prst="rect">
            <a:avLst/>
          </a:prstGeom>
        </p:spPr>
      </p:pic>
      <p:pic>
        <p:nvPicPr>
          <p:cNvPr id="11" name="Picture 10" descr="kt.png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632520" y="2636912"/>
            <a:ext cx="1640681" cy="657225"/>
          </a:xfrm>
          <a:prstGeom prst="rect">
            <a:avLst/>
          </a:prstGeom>
        </p:spPr>
      </p:pic>
      <p:pic>
        <p:nvPicPr>
          <p:cNvPr id="12" name="Picture 11" descr="orange.png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232123" y="3943171"/>
            <a:ext cx="2187302" cy="876191"/>
          </a:xfrm>
          <a:prstGeom prst="rect">
            <a:avLst/>
          </a:prstGeom>
        </p:spPr>
      </p:pic>
      <p:pic>
        <p:nvPicPr>
          <p:cNvPr id="13" name="Picture 12" descr="sktelecom.png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3296816" y="5301208"/>
            <a:ext cx="1640681" cy="657225"/>
          </a:xfrm>
          <a:prstGeom prst="rect">
            <a:avLst/>
          </a:prstGeom>
        </p:spPr>
      </p:pic>
      <p:pic>
        <p:nvPicPr>
          <p:cNvPr id="14" name="Picture 13" descr="vodaphone.png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1973529" y="4072077"/>
            <a:ext cx="1640681" cy="657225"/>
          </a:xfrm>
          <a:prstGeom prst="rect">
            <a:avLst/>
          </a:prstGeom>
        </p:spPr>
      </p:pic>
      <p:pic>
        <p:nvPicPr>
          <p:cNvPr id="18" name="Picture 2" descr="D:\Downloads\tizen.jpg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1656662" y="588108"/>
            <a:ext cx="1740429" cy="1625600"/>
          </a:xfrm>
          <a:prstGeom prst="rect">
            <a:avLst/>
          </a:prstGeom>
          <a:noFill/>
        </p:spPr>
      </p:pic>
      <p:pic>
        <p:nvPicPr>
          <p:cNvPr id="20" name="Picture 6" descr="D:\Downloads\tizen-logo.jpg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3368824" y="908720"/>
            <a:ext cx="3640653" cy="1004947"/>
          </a:xfrm>
          <a:prstGeom prst="rect">
            <a:avLst/>
          </a:prstGeom>
          <a:noFill/>
        </p:spPr>
      </p:pic>
      <p:sp>
        <p:nvSpPr>
          <p:cNvPr id="80898" name="AutoShape 2" descr="Картинки по запросу Linux Found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0900" name="AutoShape 4" descr="Картинки по запросу Linux Found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805401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26102E-7 -3.76736E-6 L -0.06092 -3.7673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5085E-6 3.60383E-6 L 0.07394 -0.3008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7" y="-150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57559" y="1105652"/>
            <a:ext cx="6003219" cy="1991773"/>
          </a:xfrm>
          <a:prstGeom prst="rect">
            <a:avLst/>
          </a:prstGeom>
        </p:spPr>
        <p:txBody>
          <a:bodyPr vert="horz" wrap="square" lIns="107287" tIns="53643" rIns="107287" bIns="53643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2388" indent="-422388">
              <a:lnSpc>
                <a:spcPct val="80000"/>
              </a:lnSpc>
              <a:spcBef>
                <a:spcPts val="1056"/>
              </a:spcBef>
              <a:buFont typeface="Wingdings" pitchFamily="2" charset="2"/>
              <a:buChar char="ü"/>
            </a:pPr>
            <a:r>
              <a:rPr lang="ru-RU" sz="18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Веб</a:t>
            </a:r>
            <a:r>
              <a:rPr lang="ru-RU" sz="18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 ориентированная платформа</a:t>
            </a:r>
          </a:p>
          <a:p>
            <a:pPr marL="723900" lvl="1" indent="-188913">
              <a:lnSpc>
                <a:spcPct val="80000"/>
              </a:lnSpc>
              <a:spcBef>
                <a:spcPts val="1056"/>
              </a:spcBef>
              <a:buFont typeface="Wingdings" pitchFamily="2" charset="2"/>
              <a:buChar char="§"/>
            </a:pPr>
            <a:r>
              <a:rPr lang="ru-RU" sz="1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Поддержка HTML5</a:t>
            </a:r>
          </a:p>
          <a:p>
            <a:pPr marL="723900" lvl="1" indent="-188913">
              <a:lnSpc>
                <a:spcPct val="80000"/>
              </a:lnSpc>
              <a:spcBef>
                <a:spcPts val="1056"/>
              </a:spcBef>
              <a:buFont typeface="Wingdings" pitchFamily="2" charset="2"/>
              <a:buChar char="§"/>
            </a:pPr>
            <a:r>
              <a:rPr lang="ru-RU" sz="1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Готовые </a:t>
            </a:r>
            <a:r>
              <a:rPr lang="en-US" sz="1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UI </a:t>
            </a:r>
            <a:r>
              <a:rPr lang="ru-RU" sz="1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компоненты и </a:t>
            </a:r>
            <a:r>
              <a:rPr lang="ru-RU" sz="180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фреймворки</a:t>
            </a:r>
            <a:endParaRPr lang="ru-RU" sz="180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Samsung InterFace" panose="020B0503020203020204" pitchFamily="34" charset="0"/>
            </a:endParaRPr>
          </a:p>
          <a:p>
            <a:pPr marL="723900" lvl="1" indent="-188913">
              <a:lnSpc>
                <a:spcPct val="80000"/>
              </a:lnSpc>
              <a:spcBef>
                <a:spcPts val="1056"/>
              </a:spcBef>
              <a:buFont typeface="Wingdings" pitchFamily="2" charset="2"/>
              <a:buChar char="§"/>
            </a:pPr>
            <a:r>
              <a:rPr lang="ru-RU" sz="1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Доступ к возможностям устройства через Web API</a:t>
            </a:r>
          </a:p>
          <a:p>
            <a:pPr marL="723900" lvl="1" indent="-188913">
              <a:lnSpc>
                <a:spcPct val="80000"/>
              </a:lnSpc>
              <a:spcBef>
                <a:spcPts val="1056"/>
              </a:spcBef>
              <a:buFont typeface="Wingdings" pitchFamily="2" charset="2"/>
              <a:buChar char="§"/>
            </a:pPr>
            <a:r>
              <a:rPr lang="ru-RU" sz="1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Низкая стоимость разработки</a:t>
            </a:r>
          </a:p>
        </p:txBody>
      </p:sp>
      <p:pic>
        <p:nvPicPr>
          <p:cNvPr id="5" name="Picture 2" descr="D:\Downloads\C++-logo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601072" y="2492896"/>
            <a:ext cx="1224136" cy="1383904"/>
          </a:xfrm>
          <a:prstGeom prst="rect">
            <a:avLst/>
          </a:prstGeom>
          <a:noFill/>
        </p:spPr>
      </p:pic>
      <p:pic>
        <p:nvPicPr>
          <p:cNvPr id="6" name="Picture 3" descr="D:\Downloads\HTML5_Logo_512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207750" y="1124743"/>
            <a:ext cx="1170131" cy="1440161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72480" y="3068960"/>
            <a:ext cx="5459675" cy="692596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marL="422388" indent="-422388">
              <a:lnSpc>
                <a:spcPct val="80000"/>
              </a:lnSpc>
              <a:spcBef>
                <a:spcPts val="1056"/>
              </a:spcBef>
              <a:buFont typeface="Wingdings" pitchFamily="2" charset="2"/>
              <a:buChar char="ü"/>
            </a:pPr>
            <a:r>
              <a:rPr lang="ru-RU" sz="18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Нативные</a:t>
            </a:r>
            <a:r>
              <a:rPr lang="ru-RU" sz="18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 приложения</a:t>
            </a:r>
            <a:r>
              <a:rPr lang="en-US" sz="18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 </a:t>
            </a:r>
            <a:r>
              <a:rPr lang="en-US" sz="18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(C/C</a:t>
            </a:r>
            <a:r>
              <a:rPr lang="en-US" sz="18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++)</a:t>
            </a:r>
            <a:endParaRPr lang="ru-RU" sz="18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Samsung InterFace" panose="020B0503020203020204" pitchFamily="34" charset="0"/>
            </a:endParaRPr>
          </a:p>
          <a:p>
            <a:pPr marL="422388" indent="-422388">
              <a:lnSpc>
                <a:spcPct val="80000"/>
              </a:lnSpc>
              <a:spcBef>
                <a:spcPts val="1056"/>
              </a:spcBef>
              <a:buFont typeface="Wingdings" pitchFamily="2" charset="2"/>
              <a:buChar char="ü"/>
            </a:pPr>
            <a:r>
              <a:rPr lang="ru-RU" sz="18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Гибридные приложения (</a:t>
            </a:r>
            <a:r>
              <a:rPr lang="ru-RU" sz="18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web-UI</a:t>
            </a:r>
            <a:r>
              <a:rPr lang="ru-RU" sz="18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  и </a:t>
            </a:r>
            <a:r>
              <a:rPr lang="en-US" sz="18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C</a:t>
            </a:r>
            <a:r>
              <a:rPr lang="ru-RU" sz="18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++)</a:t>
            </a:r>
            <a:endParaRPr lang="ru-RU" sz="18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Samsung InterFace" panose="020B0503020203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2481" y="3789040"/>
            <a:ext cx="5328591" cy="2702890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marL="422388" indent="-422388">
              <a:lnSpc>
                <a:spcPct val="80000"/>
              </a:lnSpc>
              <a:spcBef>
                <a:spcPts val="1056"/>
              </a:spcBef>
              <a:buFont typeface="Wingdings" pitchFamily="2" charset="2"/>
              <a:buChar char="ü"/>
            </a:pPr>
            <a:r>
              <a:rPr lang="en-US" sz="18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Cross-platform IDE based on Eclipse</a:t>
            </a:r>
            <a:endParaRPr lang="ru-RU" sz="18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Samsung InterFace" panose="020B0503020203020204" pitchFamily="34" charset="0"/>
            </a:endParaRPr>
          </a:p>
          <a:p>
            <a:pPr marL="958821" lvl="1" indent="-422388">
              <a:lnSpc>
                <a:spcPct val="70000"/>
              </a:lnSpc>
              <a:spcBef>
                <a:spcPts val="1056"/>
              </a:spcBef>
              <a:buFont typeface="Arial" pitchFamily="34" charset="0"/>
              <a:buChar char="•"/>
            </a:pPr>
            <a:r>
              <a:rPr 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Linux: </a:t>
            </a:r>
            <a:r>
              <a:rPr lang="en-US" sz="160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Ubuntu</a:t>
            </a:r>
            <a:r>
              <a:rPr 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®</a:t>
            </a:r>
          </a:p>
          <a:p>
            <a:pPr marL="958821" lvl="1" indent="-422388">
              <a:lnSpc>
                <a:spcPct val="70000"/>
              </a:lnSpc>
              <a:spcBef>
                <a:spcPts val="1056"/>
              </a:spcBef>
              <a:buFont typeface="Arial" pitchFamily="34" charset="0"/>
              <a:buChar char="•"/>
            </a:pPr>
            <a:r>
              <a:rPr 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Microsoft Windows® 7 (x86, x64), Microsoft </a:t>
            </a:r>
            <a:r>
              <a:rPr lang="ru-RU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/>
            </a:r>
            <a:br>
              <a:rPr lang="ru-RU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</a:br>
            <a:r>
              <a:rPr 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Windows ® XP (x86)</a:t>
            </a:r>
          </a:p>
          <a:p>
            <a:pPr marL="958821" lvl="1" indent="-422388">
              <a:lnSpc>
                <a:spcPct val="70000"/>
              </a:lnSpc>
              <a:spcBef>
                <a:spcPts val="1056"/>
              </a:spcBef>
              <a:buFont typeface="Arial" pitchFamily="34" charset="0"/>
              <a:buChar char="•"/>
            </a:pPr>
            <a:r>
              <a:rPr 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Apple Mac OS® X: 10.7 Lion/10.8 Mountain Lion </a:t>
            </a:r>
            <a:r>
              <a:rPr lang="ru-RU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/>
            </a:r>
            <a:br>
              <a:rPr lang="ru-RU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</a:br>
            <a:r>
              <a:rPr 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(x64)</a:t>
            </a:r>
            <a:r>
              <a:rPr lang="ru-RU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 </a:t>
            </a:r>
            <a:r>
              <a:rPr 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and above</a:t>
            </a:r>
          </a:p>
          <a:p>
            <a:pPr marL="422388" indent="-422388">
              <a:lnSpc>
                <a:spcPct val="80000"/>
              </a:lnSpc>
              <a:spcBef>
                <a:spcPts val="1056"/>
              </a:spcBef>
              <a:buFont typeface="Wingdings" pitchFamily="2" charset="2"/>
              <a:buChar char="ü"/>
            </a:pPr>
            <a:r>
              <a:rPr lang="ru-RU" sz="18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Новый рынок приложений в Tizen </a:t>
            </a:r>
            <a:r>
              <a:rPr lang="ru-RU" sz="18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Store</a:t>
            </a:r>
          </a:p>
          <a:p>
            <a:pPr marL="723900" lvl="1" indent="-188913">
              <a:lnSpc>
                <a:spcPct val="80000"/>
              </a:lnSpc>
              <a:spcBef>
                <a:spcPts val="1056"/>
              </a:spcBef>
              <a:buFont typeface="Wingdings" pitchFamily="2" charset="2"/>
              <a:buChar char="§"/>
            </a:pPr>
            <a:r>
              <a:rPr lang="ru-RU" sz="1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Бесплатная регистрация для разработчиков</a:t>
            </a:r>
            <a:endParaRPr lang="ru-RU" sz="18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Samsung InterFace" panose="020B0503020203020204" pitchFamily="34" charset="0"/>
            </a:endParaRPr>
          </a:p>
          <a:p>
            <a:pPr marL="723900" lvl="1" indent="-188913">
              <a:lnSpc>
                <a:spcPct val="80000"/>
              </a:lnSpc>
              <a:spcBef>
                <a:spcPts val="1056"/>
              </a:spcBef>
              <a:buFont typeface="Wingdings" pitchFamily="2" charset="2"/>
              <a:buChar char="§"/>
            </a:pPr>
            <a:r>
              <a:rPr lang="ru-RU" sz="1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rPr>
              <a:t>Растущий рынок с низкой конкуренцией</a:t>
            </a:r>
            <a:endParaRPr lang="en-US" sz="18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Samsung InterFace" panose="020B0503020203020204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0472" y="188640"/>
            <a:ext cx="9461461" cy="529764"/>
          </a:xfrm>
        </p:spPr>
        <p:txBody>
          <a:bodyPr/>
          <a:lstStyle/>
          <a:p>
            <a:r>
              <a:rPr lang="ru-RU" dirty="0" smtClean="0"/>
              <a:t>Кратко</a:t>
            </a:r>
            <a:endParaRPr lang="ru-RU" dirty="0"/>
          </a:p>
        </p:txBody>
      </p:sp>
      <p:pic>
        <p:nvPicPr>
          <p:cNvPr id="18434" name="Picture 2" descr="Картинки по запросу eclipse tizen plugin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041232" y="3789040"/>
            <a:ext cx="2569455" cy="1368152"/>
          </a:xfrm>
          <a:prstGeom prst="rect">
            <a:avLst/>
          </a:prstGeom>
          <a:noFill/>
        </p:spPr>
      </p:pic>
      <p:pic>
        <p:nvPicPr>
          <p:cNvPr id="7" name="Picture 5" descr="D:\Downloads\tizen-store-logo-clear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5889104" y="4564481"/>
            <a:ext cx="1368152" cy="22935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805401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rch.pn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2027323" y="1132631"/>
            <a:ext cx="5762478" cy="518256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0472" y="188640"/>
            <a:ext cx="9461461" cy="529764"/>
          </a:xfrm>
        </p:spPr>
        <p:txBody>
          <a:bodyPr/>
          <a:lstStyle/>
          <a:p>
            <a:r>
              <a:rPr lang="ru-RU" dirty="0" smtClean="0"/>
              <a:t>Архитектура </a:t>
            </a:r>
            <a:r>
              <a:rPr lang="en-US" dirty="0" smtClean="0"/>
              <a:t>Tizen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0839928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http://the-geek.ru/wp-content/uploads/2016/01/samsung-z3-india-launch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261290" y="2348880"/>
            <a:ext cx="2176266" cy="1857538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107287" tIns="53643" rIns="107287" bIns="53643"/>
          <a:lstStyle/>
          <a:p>
            <a:fld id="{1A9D28AB-FE68-BB4F-9ECE-CB7642D33F9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object 18"/>
          <p:cNvSpPr/>
          <p:nvPr/>
        </p:nvSpPr>
        <p:spPr>
          <a:xfrm>
            <a:off x="4772744" y="2058684"/>
            <a:ext cx="1786381" cy="2880360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344488" y="1268760"/>
            <a:ext cx="1647275" cy="3386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901">
              <a:lnSpc>
                <a:spcPts val="2275"/>
              </a:lnSpc>
              <a:spcBef>
                <a:spcPts val="114"/>
              </a:spcBef>
            </a:pP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5"/>
          <p:cNvSpPr txBox="1"/>
          <p:nvPr/>
        </p:nvSpPr>
        <p:spPr>
          <a:xfrm>
            <a:off x="2288704" y="6237312"/>
            <a:ext cx="1454288" cy="3041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901">
              <a:lnSpc>
                <a:spcPts val="2030"/>
              </a:lnSpc>
              <a:spcBef>
                <a:spcPts val="101"/>
              </a:spcBef>
            </a:pPr>
            <a:r>
              <a:rPr lang="en-US" dirty="0" smtClean="0">
                <a:solidFill>
                  <a:srgbClr val="006699"/>
                </a:solidFill>
                <a:latin typeface="Arial"/>
                <a:cs typeface="Arial"/>
              </a:rPr>
              <a:t>Tizen 2.x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02342" y="406400"/>
            <a:ext cx="216734" cy="431499"/>
          </a:xfrm>
          <a:prstGeom prst="rect">
            <a:avLst/>
          </a:prstGeom>
          <a:noFill/>
        </p:spPr>
        <p:txBody>
          <a:bodyPr wrap="none" lIns="107287" tIns="53643" rIns="107287" bIns="53643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90767" y="139661"/>
            <a:ext cx="8131175" cy="61616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spcBef>
                <a:spcPct val="0"/>
              </a:spcBef>
            </a:pPr>
            <a:r>
              <a:rPr lang="ru-RU" altLang="ko-KR" sz="3300" b="1" dirty="0" smtClean="0">
                <a:solidFill>
                  <a:schemeClr val="bg1"/>
                </a:solidFill>
                <a:latin typeface="Arial" panose="020B0604020202020204" pitchFamily="34" charset="0"/>
                <a:ea typeface="삼성긴고딕OTF Medium" pitchFamily="34" charset="-127"/>
                <a:cs typeface="Arial" panose="020B0604020202020204" pitchFamily="34" charset="0"/>
              </a:rPr>
              <a:t>Профили ОС </a:t>
            </a:r>
            <a:r>
              <a:rPr lang="en-US" altLang="ko-KR" sz="3300" b="1" dirty="0" smtClean="0">
                <a:solidFill>
                  <a:schemeClr val="bg1"/>
                </a:solidFill>
                <a:latin typeface="Arial" panose="020B0604020202020204" pitchFamily="34" charset="0"/>
                <a:ea typeface="삼성긴고딕OTF Medium" pitchFamily="34" charset="-127"/>
                <a:cs typeface="Arial" panose="020B0604020202020204" pitchFamily="34" charset="0"/>
              </a:rPr>
              <a:t>Tizen</a:t>
            </a:r>
          </a:p>
        </p:txBody>
      </p:sp>
      <p:pic>
        <p:nvPicPr>
          <p:cNvPr id="28" name="Picture 6" descr="http://www.haberimport.com/d/gallery/4573_4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432720" y="4365104"/>
            <a:ext cx="2496948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bject 5"/>
          <p:cNvSpPr txBox="1"/>
          <p:nvPr/>
        </p:nvSpPr>
        <p:spPr>
          <a:xfrm>
            <a:off x="6825208" y="6165304"/>
            <a:ext cx="1454288" cy="3041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901">
              <a:lnSpc>
                <a:spcPts val="2030"/>
              </a:lnSpc>
              <a:spcBef>
                <a:spcPts val="101"/>
              </a:spcBef>
            </a:pPr>
            <a:r>
              <a:rPr lang="en-US" dirty="0" smtClean="0">
                <a:solidFill>
                  <a:srgbClr val="006699"/>
                </a:solidFill>
                <a:latin typeface="Arial"/>
                <a:cs typeface="Arial"/>
              </a:rPr>
              <a:t>Tizen 3.0</a:t>
            </a:r>
          </a:p>
        </p:txBody>
      </p:sp>
      <p:pic>
        <p:nvPicPr>
          <p:cNvPr id="33" name="Picture 2" descr="D:\Downloads\tizen-NX300M.jp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3224808" y="1196752"/>
            <a:ext cx="1800200" cy="1217212"/>
          </a:xfrm>
          <a:prstGeom prst="rect">
            <a:avLst/>
          </a:prstGeom>
          <a:noFill/>
        </p:spPr>
      </p:pic>
      <p:pic>
        <p:nvPicPr>
          <p:cNvPr id="34" name="Picture 2" descr="http://www.samsung.com/global/ces2016/familyhub/img/03.jp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329264" y="1340768"/>
            <a:ext cx="1790340" cy="2520280"/>
          </a:xfrm>
          <a:prstGeom prst="rect">
            <a:avLst/>
          </a:prstGeom>
          <a:noFill/>
        </p:spPr>
      </p:pic>
      <p:pic>
        <p:nvPicPr>
          <p:cNvPr id="62466" name="Picture 2" descr="http://www.tizenexperts.com/wp-content/uploads/2013/04/Samsung-Mobile-Printer-NFC-Tizen-1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6177136" y="4221088"/>
            <a:ext cx="2592288" cy="1728192"/>
          </a:xfrm>
          <a:prstGeom prst="rect">
            <a:avLst/>
          </a:prstGeom>
          <a:noFill/>
        </p:spPr>
      </p:pic>
      <p:pic>
        <p:nvPicPr>
          <p:cNvPr id="62468" name="Picture 4" descr="Gear 2"/>
          <p:cNvPicPr>
            <a:picLocks noChangeAspect="1" noChangeArrowheads="1"/>
          </p:cNvPicPr>
          <p:nvPr/>
        </p:nvPicPr>
        <p:blipFill>
          <a:blip r:embed="rId8" cstate="screen"/>
          <a:srcRect l="45984" t="14436"/>
          <a:stretch>
            <a:fillRect/>
          </a:stretch>
        </p:blipFill>
        <p:spPr bwMode="auto">
          <a:xfrm>
            <a:off x="200472" y="1412776"/>
            <a:ext cx="2092523" cy="1591073"/>
          </a:xfrm>
          <a:prstGeom prst="rect">
            <a:avLst/>
          </a:prstGeom>
          <a:noFill/>
        </p:spPr>
      </p:pic>
      <p:sp>
        <p:nvSpPr>
          <p:cNvPr id="37" name="object 20"/>
          <p:cNvSpPr/>
          <p:nvPr/>
        </p:nvSpPr>
        <p:spPr>
          <a:xfrm>
            <a:off x="272480" y="4149080"/>
            <a:ext cx="1944216" cy="1512168"/>
          </a:xfrm>
          <a:prstGeom prst="rect">
            <a:avLst/>
          </a:prstGeom>
          <a:blipFill>
            <a:blip r:embed="rId9" cstate="screen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62470" name="Picture 6" descr="http://www.linuxuser.co.uk/wp-content/uploads/2013/04/lf_automotive_logo.png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560512" y="3212976"/>
            <a:ext cx="1368152" cy="9121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681610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Dover_mrt_singapore_z.jpg"/>
          <p:cNvPicPr/>
          <p:nvPr/>
        </p:nvPicPr>
        <p:blipFill>
          <a:blip r:embed="rId2" cstate="screen">
            <a:extLst/>
          </a:blip>
          <a:srcRect/>
          <a:stretch>
            <a:fillRect/>
          </a:stretch>
        </p:blipFill>
        <p:spPr>
          <a:xfrm>
            <a:off x="1" y="1"/>
            <a:ext cx="990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-6701" y="-1884"/>
            <a:ext cx="9919401" cy="718143"/>
          </a:xfrm>
          <a:prstGeom prst="rect">
            <a:avLst/>
          </a:prstGeom>
          <a:blipFill>
            <a:blip r:embed="rId3" cstate="screen"/>
          </a:blipFill>
        </p:spPr>
        <p:txBody>
          <a:bodyPr/>
          <a:lstStyle/>
          <a:p>
            <a:pPr lvl="0" algn="ctr">
              <a:defRPr sz="1800" cap="none" spc="0">
                <a:solidFill>
                  <a:srgbClr val="000000"/>
                </a:solidFill>
              </a:defRPr>
            </a:pPr>
            <a:r>
              <a:rPr sz="1700" cap="all" spc="283" dirty="0">
                <a:solidFill>
                  <a:srgbClr val="FFFFFF"/>
                </a:solidFill>
                <a:latin typeface="Avenir Medium"/>
                <a:ea typeface="Avenir Medium"/>
                <a:cs typeface="Avenir Medium"/>
                <a:sym typeface="Avenir Medium"/>
              </a:rPr>
              <a:t>Singapore Mass rapid transit c908</a:t>
            </a:r>
          </a:p>
          <a:p>
            <a:pPr lvl="0" algn="ctr">
              <a:defRPr sz="1800" cap="none" spc="0">
                <a:solidFill>
                  <a:srgbClr val="000000"/>
                </a:solidFill>
              </a:defRPr>
            </a:pPr>
            <a:r>
              <a:rPr sz="1700" cap="all" spc="283" dirty="0">
                <a:solidFill>
                  <a:srgbClr val="FFFFFF"/>
                </a:solidFill>
                <a:latin typeface="Avenir Medium"/>
                <a:ea typeface="Avenir Medium"/>
                <a:cs typeface="Avenir Medium"/>
                <a:sym typeface="Avenir Medium"/>
              </a:rPr>
              <a:t>Cross Street Station and associated tunnels</a:t>
            </a:r>
          </a:p>
        </p:txBody>
      </p:sp>
    </p:spTree>
    <p:extLst>
      <p:ext uri="{BB962C8B-B14F-4D97-AF65-F5344CB8AC3E}">
        <p14:creationId xmlns="" xmlns:p14="http://schemas.microsoft.com/office/powerpoint/2010/main" val="34846705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3545" y="2974906"/>
            <a:ext cx="2566376" cy="66934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69011" y="2974906"/>
            <a:ext cx="2566376" cy="66934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08504" y="2974906"/>
            <a:ext cx="2566376" cy="6693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328984" y="2515567"/>
            <a:ext cx="156000" cy="192000"/>
            <a:chOff x="3072908" y="3452800"/>
            <a:chExt cx="144000" cy="144000"/>
          </a:xfrm>
        </p:grpSpPr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3072908" y="3452800"/>
              <a:ext cx="144000" cy="144000"/>
            </a:xfrm>
            <a:prstGeom prst="ellipse">
              <a:avLst/>
            </a:prstGeom>
            <a:solidFill>
              <a:srgbClr val="1C92DB"/>
            </a:solidFill>
            <a:ln>
              <a:solidFill>
                <a:srgbClr val="1C92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3119818" y="3480196"/>
              <a:ext cx="50180" cy="89209"/>
            </a:xfrm>
            <a:custGeom>
              <a:avLst/>
              <a:gdLst>
                <a:gd name="connsiteX0" fmla="*/ 0 w 100361"/>
                <a:gd name="connsiteY0" fmla="*/ 0 h 178419"/>
                <a:gd name="connsiteX1" fmla="*/ 100361 w 100361"/>
                <a:gd name="connsiteY1" fmla="*/ 89210 h 178419"/>
                <a:gd name="connsiteX2" fmla="*/ 3717 w 100361"/>
                <a:gd name="connsiteY2" fmla="*/ 178419 h 17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361" h="178419">
                  <a:moveTo>
                    <a:pt x="0" y="0"/>
                  </a:moveTo>
                  <a:lnTo>
                    <a:pt x="100361" y="89210"/>
                  </a:lnTo>
                  <a:lnTo>
                    <a:pt x="3717" y="178419"/>
                  </a:ln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40"/>
          <p:cNvGrpSpPr/>
          <p:nvPr/>
        </p:nvGrpSpPr>
        <p:grpSpPr>
          <a:xfrm>
            <a:off x="6232365" y="2515567"/>
            <a:ext cx="156000" cy="192000"/>
            <a:chOff x="3072908" y="3452800"/>
            <a:chExt cx="144000" cy="144000"/>
          </a:xfrm>
        </p:grpSpPr>
        <p:sp>
          <p:nvSpPr>
            <p:cNvPr id="42" name="타원 41"/>
            <p:cNvSpPr>
              <a:spLocks noChangeAspect="1"/>
            </p:cNvSpPr>
            <p:nvPr/>
          </p:nvSpPr>
          <p:spPr>
            <a:xfrm>
              <a:off x="3072908" y="3452800"/>
              <a:ext cx="144000" cy="144000"/>
            </a:xfrm>
            <a:prstGeom prst="ellipse">
              <a:avLst/>
            </a:prstGeom>
            <a:solidFill>
              <a:srgbClr val="1C92DB"/>
            </a:solidFill>
            <a:ln>
              <a:solidFill>
                <a:srgbClr val="1C92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3119818" y="3480196"/>
              <a:ext cx="50180" cy="89209"/>
            </a:xfrm>
            <a:custGeom>
              <a:avLst/>
              <a:gdLst>
                <a:gd name="connsiteX0" fmla="*/ 0 w 100361"/>
                <a:gd name="connsiteY0" fmla="*/ 0 h 178419"/>
                <a:gd name="connsiteX1" fmla="*/ 100361 w 100361"/>
                <a:gd name="connsiteY1" fmla="*/ 89210 h 178419"/>
                <a:gd name="connsiteX2" fmla="*/ 3717 w 100361"/>
                <a:gd name="connsiteY2" fmla="*/ 178419 h 17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361" h="178419">
                  <a:moveTo>
                    <a:pt x="0" y="0"/>
                  </a:moveTo>
                  <a:lnTo>
                    <a:pt x="100361" y="89210"/>
                  </a:lnTo>
                  <a:lnTo>
                    <a:pt x="3717" y="178419"/>
                  </a:ln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21"/>
          <p:cNvGrpSpPr/>
          <p:nvPr/>
        </p:nvGrpSpPr>
        <p:grpSpPr>
          <a:xfrm>
            <a:off x="648611" y="2098610"/>
            <a:ext cx="2414202" cy="892552"/>
            <a:chOff x="473842" y="2912600"/>
            <a:chExt cx="2228494" cy="669414"/>
          </a:xfrm>
        </p:grpSpPr>
        <p:sp>
          <p:nvSpPr>
            <p:cNvPr id="38" name="TextBox 37"/>
            <p:cNvSpPr txBox="1"/>
            <p:nvPr/>
          </p:nvSpPr>
          <p:spPr>
            <a:xfrm>
              <a:off x="871658" y="3073787"/>
              <a:ext cx="1830678" cy="435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77"/>
                </a:lnSpc>
              </a:pPr>
              <a:r>
                <a:rPr lang="en-US" altLang="ko-KR" sz="200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Samsung InterFace" panose="020B0503020203020204" pitchFamily="34" charset="0"/>
                </a:rPr>
                <a:t>Visit</a:t>
              </a:r>
              <a:r>
                <a:rPr lang="ru-RU" altLang="ko-KR" sz="200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Samsung InterFace" panose="020B0503020203020204" pitchFamily="34" charset="0"/>
                </a:rPr>
                <a:t> </a:t>
              </a:r>
              <a:r>
                <a:rPr lang="en-US" altLang="ko-KR" sz="200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Samsung InterFace" panose="020B0503020203020204" pitchFamily="34" charset="0"/>
                </a:rPr>
                <a:t> to</a:t>
              </a:r>
              <a:r>
                <a:rPr lang="ru-RU" altLang="ko-KR" sz="200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Samsung InterFace" panose="020B0503020203020204" pitchFamily="34" charset="0"/>
                </a:rPr>
                <a:t/>
              </a:r>
              <a:br>
                <a:rPr lang="ru-RU" altLang="ko-KR" sz="200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Samsung InterFace" panose="020B0503020203020204" pitchFamily="34" charset="0"/>
                </a:rPr>
              </a:br>
              <a:r>
                <a:rPr lang="en-US" altLang="ko-KR" sz="200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Samsung InterFace" panose="020B0503020203020204" pitchFamily="34" charset="0"/>
                </a:rPr>
                <a:t> Tizen</a:t>
              </a:r>
              <a:r>
                <a:rPr lang="ru-RU" altLang="ko-KR" sz="200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Samsung InterFace" panose="020B0503020203020204" pitchFamily="34" charset="0"/>
                </a:rPr>
                <a:t> </a:t>
              </a:r>
              <a:r>
                <a:rPr lang="en-US" altLang="ko-KR" sz="200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Samsung InterFace" panose="020B0503020203020204" pitchFamily="34" charset="0"/>
                </a:rPr>
                <a:t>Developer </a:t>
              </a:r>
              <a:endParaRPr lang="en-US" altLang="ko-KR" sz="2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73842" y="2912600"/>
              <a:ext cx="503393" cy="669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spcBef>
                  <a:spcPct val="20000"/>
                </a:spcBef>
                <a:defRPr sz="2800">
                  <a:gradFill>
                    <a:gsLst>
                      <a:gs pos="0">
                        <a:srgbClr val="001F67"/>
                      </a:gs>
                      <a:gs pos="100000">
                        <a:srgbClr val="001F67"/>
                      </a:gs>
                    </a:gsLst>
                    <a:lin ang="5400000" scaled="0"/>
                  </a:gradFill>
                  <a:latin typeface="Samsung InterFace" panose="020B0503020203020204" pitchFamily="34" charset="0"/>
                </a:defRPr>
              </a:lvl1pPr>
            </a:lstStyle>
            <a:p>
              <a:r>
                <a:rPr lang="en-US" altLang="ko-KR" sz="5200" b="1" dirty="0">
                  <a:gradFill>
                    <a:gsLst>
                      <a:gs pos="0">
                        <a:srgbClr val="1C92DB"/>
                      </a:gs>
                      <a:gs pos="100000">
                        <a:srgbClr val="1C92DB"/>
                      </a:gs>
                    </a:gsLst>
                    <a:lin ang="5400000" scaled="0"/>
                  </a:gradFill>
                </a:rPr>
                <a:t>1</a:t>
              </a:r>
            </a:p>
          </p:txBody>
        </p:sp>
      </p:grpSp>
      <p:grpSp>
        <p:nvGrpSpPr>
          <p:cNvPr id="6" name="그룹 18"/>
          <p:cNvGrpSpPr/>
          <p:nvPr/>
        </p:nvGrpSpPr>
        <p:grpSpPr>
          <a:xfrm>
            <a:off x="3611035" y="2098610"/>
            <a:ext cx="1714764" cy="892552"/>
            <a:chOff x="3332815" y="2912600"/>
            <a:chExt cx="1582859" cy="669414"/>
          </a:xfrm>
        </p:grpSpPr>
        <p:sp>
          <p:nvSpPr>
            <p:cNvPr id="39" name="TextBox 38"/>
            <p:cNvSpPr txBox="1"/>
            <p:nvPr/>
          </p:nvSpPr>
          <p:spPr>
            <a:xfrm>
              <a:off x="3767135" y="3073787"/>
              <a:ext cx="1148539" cy="434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77"/>
                </a:lnSpc>
              </a:pPr>
              <a:r>
                <a:rPr lang="en-US" altLang="ko-KR" sz="200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Samsung InterFace" panose="020B0503020203020204" pitchFamily="34" charset="0"/>
                </a:rPr>
                <a:t>Download</a:t>
              </a:r>
            </a:p>
            <a:p>
              <a:pPr>
                <a:lnSpc>
                  <a:spcPts val="1877"/>
                </a:lnSpc>
              </a:pPr>
              <a:r>
                <a:rPr lang="en-US" altLang="ko-KR" sz="200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Samsung InterFace" panose="020B0503020203020204" pitchFamily="34" charset="0"/>
                </a:rPr>
                <a:t>Tizen SDK</a:t>
              </a:r>
              <a:endParaRPr lang="en-US" altLang="ko-KR" sz="2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332815" y="2912600"/>
              <a:ext cx="503392" cy="669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spcBef>
                  <a:spcPct val="20000"/>
                </a:spcBef>
                <a:defRPr sz="2800">
                  <a:gradFill>
                    <a:gsLst>
                      <a:gs pos="0">
                        <a:srgbClr val="001F67"/>
                      </a:gs>
                      <a:gs pos="100000">
                        <a:srgbClr val="001F67"/>
                      </a:gs>
                    </a:gsLst>
                    <a:lin ang="5400000" scaled="0"/>
                  </a:gradFill>
                  <a:latin typeface="Samsung InterFace" panose="020B0503020203020204" pitchFamily="34" charset="0"/>
                </a:defRPr>
              </a:lvl1pPr>
            </a:lstStyle>
            <a:p>
              <a:r>
                <a:rPr lang="en-US" altLang="ko-KR" sz="5200" b="1" dirty="0" smtClean="0">
                  <a:gradFill>
                    <a:gsLst>
                      <a:gs pos="0">
                        <a:srgbClr val="1C92DB"/>
                      </a:gs>
                      <a:gs pos="100000">
                        <a:srgbClr val="1C92DB"/>
                      </a:gs>
                    </a:gsLst>
                    <a:lin ang="5400000" scaled="0"/>
                  </a:gradFill>
                </a:rPr>
                <a:t>2</a:t>
              </a:r>
              <a:endParaRPr lang="en-US" altLang="ko-KR" sz="5200" b="1" dirty="0">
                <a:gradFill>
                  <a:gsLst>
                    <a:gs pos="0">
                      <a:srgbClr val="1C92DB"/>
                    </a:gs>
                    <a:gs pos="100000">
                      <a:srgbClr val="1C92DB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7" name="그룹 3"/>
          <p:cNvGrpSpPr/>
          <p:nvPr/>
        </p:nvGrpSpPr>
        <p:grpSpPr>
          <a:xfrm>
            <a:off x="6723018" y="2098609"/>
            <a:ext cx="2767998" cy="892552"/>
            <a:chOff x="6210842" y="2912599"/>
            <a:chExt cx="2555075" cy="669413"/>
          </a:xfrm>
        </p:grpSpPr>
        <p:sp>
          <p:nvSpPr>
            <p:cNvPr id="40" name="TextBox 39"/>
            <p:cNvSpPr txBox="1"/>
            <p:nvPr/>
          </p:nvSpPr>
          <p:spPr>
            <a:xfrm>
              <a:off x="6594428" y="3118340"/>
              <a:ext cx="2171489" cy="251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77"/>
                </a:lnSpc>
              </a:pPr>
              <a:r>
                <a:rPr lang="en-US" altLang="ko-KR" sz="2400" spc="-59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Samsung InterFace" panose="020B0503020203020204" pitchFamily="34" charset="0"/>
                </a:rPr>
                <a:t>Develop app</a:t>
              </a:r>
              <a:endParaRPr lang="en-US" altLang="ko-KR" sz="2400" spc="-59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210842" y="2912599"/>
              <a:ext cx="503393" cy="669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spcBef>
                  <a:spcPct val="20000"/>
                </a:spcBef>
                <a:defRPr sz="2800">
                  <a:gradFill>
                    <a:gsLst>
                      <a:gs pos="0">
                        <a:srgbClr val="001F67"/>
                      </a:gs>
                      <a:gs pos="100000">
                        <a:srgbClr val="001F67"/>
                      </a:gs>
                    </a:gsLst>
                    <a:lin ang="5400000" scaled="0"/>
                  </a:gradFill>
                  <a:latin typeface="Samsung InterFace" panose="020B0503020203020204" pitchFamily="34" charset="0"/>
                </a:defRPr>
              </a:lvl1pPr>
            </a:lstStyle>
            <a:p>
              <a:r>
                <a:rPr lang="en-US" altLang="ko-KR" sz="5200" b="1" dirty="0" smtClean="0">
                  <a:gradFill>
                    <a:gsLst>
                      <a:gs pos="0">
                        <a:srgbClr val="1C92DB"/>
                      </a:gs>
                      <a:gs pos="100000">
                        <a:srgbClr val="1C92DB"/>
                      </a:gs>
                    </a:gsLst>
                    <a:lin ang="5400000" scaled="0"/>
                  </a:gradFill>
                </a:rPr>
                <a:t>3</a:t>
              </a:r>
              <a:endParaRPr lang="en-US" altLang="ko-KR" sz="5200" b="1" dirty="0">
                <a:gradFill>
                  <a:gsLst>
                    <a:gs pos="0">
                      <a:srgbClr val="1C92DB"/>
                    </a:gs>
                    <a:gs pos="100000">
                      <a:srgbClr val="1C92DB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8" name="그룹 46"/>
          <p:cNvGrpSpPr/>
          <p:nvPr/>
        </p:nvGrpSpPr>
        <p:grpSpPr>
          <a:xfrm>
            <a:off x="0" y="4123418"/>
            <a:ext cx="9906000" cy="1217884"/>
            <a:chOff x="0" y="2924922"/>
            <a:chExt cx="9144000" cy="913413"/>
          </a:xfrm>
        </p:grpSpPr>
        <p:sp>
          <p:nvSpPr>
            <p:cNvPr id="27" name="직사각형 29"/>
            <p:cNvSpPr/>
            <p:nvPr/>
          </p:nvSpPr>
          <p:spPr>
            <a:xfrm>
              <a:off x="0" y="2924922"/>
              <a:ext cx="9144000" cy="9134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30"/>
            <p:cNvGrpSpPr/>
            <p:nvPr/>
          </p:nvGrpSpPr>
          <p:grpSpPr>
            <a:xfrm>
              <a:off x="2295346" y="3150796"/>
              <a:ext cx="4524004" cy="412232"/>
              <a:chOff x="1993813" y="2846739"/>
              <a:chExt cx="4524004" cy="4122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614085" y="2846739"/>
                <a:ext cx="3903732" cy="392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ct val="20000"/>
                  </a:spcBef>
                </a:pPr>
                <a:r>
                  <a:rPr lang="da-DK" altLang="ko-KR" sz="2800" dirty="0" smtClean="0"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lin ang="5400000" scaled="0"/>
                    </a:gradFill>
                    <a:latin typeface="Samsung InterFace" panose="020B0503020203020204" pitchFamily="34" charset="0"/>
                  </a:rPr>
                  <a:t>http://developer.</a:t>
                </a:r>
                <a:r>
                  <a:rPr lang="en-US" altLang="ko-KR" sz="2800" dirty="0" smtClean="0"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lin ang="5400000" scaled="0"/>
                    </a:gradFill>
                    <a:latin typeface="Samsung InterFace" panose="020B0503020203020204" pitchFamily="34" charset="0"/>
                  </a:rPr>
                  <a:t>tizen.org/</a:t>
                </a:r>
                <a:endParaRPr lang="da-DK" altLang="ko-KR" sz="280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Samsung InterFace" panose="020B0503020203020204" pitchFamily="34" charset="0"/>
                </a:endParaRPr>
              </a:p>
            </p:txBody>
          </p:sp>
          <p:pic>
            <p:nvPicPr>
              <p:cNvPr id="48" name="Picture 2" descr="\\psf\Home\Downloads\pc.png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3813" y="2899208"/>
                <a:ext cx="468781" cy="359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" name="그룹 2"/>
          <p:cNvGrpSpPr/>
          <p:nvPr/>
        </p:nvGrpSpPr>
        <p:grpSpPr>
          <a:xfrm>
            <a:off x="426892" y="2520083"/>
            <a:ext cx="156000" cy="192000"/>
            <a:chOff x="3072908" y="3452800"/>
            <a:chExt cx="144000" cy="144000"/>
          </a:xfrm>
        </p:grpSpPr>
        <p:sp>
          <p:nvSpPr>
            <p:cNvPr id="50" name="타원 35"/>
            <p:cNvSpPr>
              <a:spLocks noChangeAspect="1"/>
            </p:cNvSpPr>
            <p:nvPr/>
          </p:nvSpPr>
          <p:spPr>
            <a:xfrm>
              <a:off x="3072908" y="3452800"/>
              <a:ext cx="144000" cy="144000"/>
            </a:xfrm>
            <a:prstGeom prst="ellipse">
              <a:avLst/>
            </a:prstGeom>
            <a:solidFill>
              <a:srgbClr val="1C92DB"/>
            </a:solidFill>
            <a:ln>
              <a:solidFill>
                <a:srgbClr val="1C92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36"/>
            <p:cNvSpPr/>
            <p:nvPr/>
          </p:nvSpPr>
          <p:spPr>
            <a:xfrm>
              <a:off x="3119818" y="3480196"/>
              <a:ext cx="50180" cy="89209"/>
            </a:xfrm>
            <a:custGeom>
              <a:avLst/>
              <a:gdLst>
                <a:gd name="connsiteX0" fmla="*/ 0 w 100361"/>
                <a:gd name="connsiteY0" fmla="*/ 0 h 178419"/>
                <a:gd name="connsiteX1" fmla="*/ 100361 w 100361"/>
                <a:gd name="connsiteY1" fmla="*/ 89210 h 178419"/>
                <a:gd name="connsiteX2" fmla="*/ 3717 w 100361"/>
                <a:gd name="connsiteY2" fmla="*/ 178419 h 17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361" h="178419">
                  <a:moveTo>
                    <a:pt x="0" y="0"/>
                  </a:moveTo>
                  <a:lnTo>
                    <a:pt x="100361" y="89210"/>
                  </a:lnTo>
                  <a:lnTo>
                    <a:pt x="3717" y="178419"/>
                  </a:ln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 чего начать?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118506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95300" y="2718048"/>
            <a:ext cx="8915400" cy="11430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altLang="ko-KR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  <a:ea typeface="+mn-ea"/>
                <a:cs typeface="+mn-cs"/>
              </a:rPr>
              <a:t>Юн Светлана</a:t>
            </a:r>
            <a:br>
              <a:rPr lang="ru-RU" altLang="ko-KR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  <a:ea typeface="+mn-ea"/>
                <a:cs typeface="+mn-cs"/>
              </a:rPr>
            </a:br>
            <a:r>
              <a:rPr lang="ru-RU" altLang="ko-KR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  <a:ea typeface="+mn-ea"/>
                <a:cs typeface="+mn-cs"/>
              </a:rPr>
              <a:t>Менеджер образовательных проектов</a:t>
            </a:r>
            <a:br>
              <a:rPr lang="ru-RU" altLang="ko-KR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  <a:ea typeface="+mn-ea"/>
                <a:cs typeface="+mn-cs"/>
              </a:rPr>
            </a:br>
            <a:r>
              <a:rPr lang="ru-RU" altLang="ko-KR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  <a:ea typeface="+mn-ea"/>
                <a:cs typeface="+mn-cs"/>
              </a:rPr>
              <a:t>Исследовательский центр </a:t>
            </a:r>
            <a:r>
              <a:rPr lang="ru-RU" altLang="ko-KR" sz="280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  <a:ea typeface="+mn-ea"/>
                <a:cs typeface="+mn-cs"/>
              </a:rPr>
              <a:t>Самсунг</a:t>
            </a:r>
            <a:r>
              <a:rPr lang="ru-RU" altLang="ko-KR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  <a:ea typeface="+mn-ea"/>
                <a:cs typeface="+mn-cs"/>
              </a:rPr>
              <a:t/>
            </a:r>
            <a:br>
              <a:rPr lang="ru-RU" altLang="ko-KR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  <a:ea typeface="+mn-ea"/>
                <a:cs typeface="+mn-cs"/>
              </a:rPr>
            </a:br>
            <a:r>
              <a:rPr lang="ru-RU" altLang="ko-KR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  <a:ea typeface="+mn-ea"/>
                <a:cs typeface="+mn-cs"/>
              </a:rPr>
              <a:t/>
            </a:r>
            <a:br>
              <a:rPr lang="ru-RU" altLang="ko-KR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  <a:ea typeface="+mn-ea"/>
                <a:cs typeface="+mn-cs"/>
              </a:rPr>
            </a:br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  <a:ea typeface="+mn-ea"/>
                <a:cs typeface="+mn-cs"/>
              </a:rPr>
              <a:t> </a:t>
            </a:r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amsung InterFace" panose="020B0503020203020204" pitchFamily="34" charset="0"/>
                <a:ea typeface="+mn-ea"/>
                <a:cs typeface="+mn-cs"/>
                <a:hlinkClick r:id="rId2"/>
              </a:rPr>
              <a:t>svetlana.yun@samsung.com</a:t>
            </a:r>
            <a:endParaRPr lang="ko-KR" altLang="en-US" sz="28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Samsung InterFace" panose="020B05030202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598299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THSR.jpg"/>
          <p:cNvPicPr/>
          <p:nvPr/>
        </p:nvPicPr>
        <p:blipFill>
          <a:blip r:embed="rId2" cstate="screen">
            <a:extLst/>
          </a:blip>
          <a:srcRect/>
          <a:stretch>
            <a:fillRect/>
          </a:stretch>
        </p:blipFill>
        <p:spPr>
          <a:xfrm>
            <a:off x="1" y="1"/>
            <a:ext cx="990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>
            <a:off x="0" y="18335"/>
            <a:ext cx="9906001" cy="707392"/>
          </a:xfrm>
          <a:prstGeom prst="rect">
            <a:avLst/>
          </a:prstGeom>
          <a:blipFill>
            <a:blip r:embed="rId3" cstate="screen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1700" cap="all" spc="283" dirty="0">
                <a:solidFill>
                  <a:srgbClr val="FFFFFF"/>
                </a:solidFill>
                <a:latin typeface="Avenir Medium"/>
                <a:ea typeface="Avenir Medium"/>
                <a:cs typeface="Avenir Medium"/>
                <a:sym typeface="Avenir Medium"/>
              </a:rPr>
              <a:t>Taiwan High speed rail c280</a:t>
            </a: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1700" cap="all" spc="283" dirty="0">
                <a:solidFill>
                  <a:srgbClr val="FFFFFF"/>
                </a:solidFill>
                <a:latin typeface="Avenir Medium"/>
                <a:ea typeface="Avenir Medium"/>
                <a:cs typeface="Avenir Medium"/>
                <a:sym typeface="Avenir Medium"/>
              </a:rPr>
              <a:t>Taiwan, </a:t>
            </a:r>
            <a:r>
              <a:rPr sz="1700" cap="all" spc="283" dirty="0" err="1">
                <a:solidFill>
                  <a:srgbClr val="FFFFFF"/>
                </a:solidFill>
                <a:latin typeface="Avenir Medium"/>
                <a:ea typeface="Avenir Medium"/>
                <a:cs typeface="Avenir Medium"/>
                <a:sym typeface="Avenir Medium"/>
              </a:rPr>
              <a:t>taipei</a:t>
            </a:r>
            <a:endParaRPr sz="1700" cap="all" spc="283" dirty="0">
              <a:solidFill>
                <a:srgbClr val="FFFFFF"/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163436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ewerage system.jpg"/>
          <p:cNvPicPr/>
          <p:nvPr/>
        </p:nvPicPr>
        <p:blipFill>
          <a:blip r:embed="rId2" cstate="screen">
            <a:extLst/>
          </a:blip>
          <a:srcRect/>
          <a:stretch>
            <a:fillRect/>
          </a:stretch>
        </p:blipFill>
        <p:spPr>
          <a:xfrm>
            <a:off x="1" y="1"/>
            <a:ext cx="990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-6551" y="-21039"/>
            <a:ext cx="9919100" cy="423077"/>
          </a:xfrm>
          <a:prstGeom prst="rect">
            <a:avLst/>
          </a:prstGeom>
          <a:blipFill>
            <a:blip r:embed="rId3" cstate="screen"/>
          </a:blipFill>
        </p:spPr>
        <p:txBody>
          <a:bodyPr/>
          <a:lstStyle>
            <a:lvl1pPr algn="ctr">
              <a:defRPr sz="2400" spc="384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1700" cap="all" spc="283" dirty="0">
                <a:solidFill>
                  <a:srgbClr val="FFFFFF"/>
                </a:solidFill>
              </a:rPr>
              <a:t>Deep tunnel Sewerage System. Singapore</a:t>
            </a:r>
          </a:p>
        </p:txBody>
      </p:sp>
    </p:spTree>
    <p:extLst>
      <p:ext uri="{BB962C8B-B14F-4D97-AF65-F5344CB8AC3E}">
        <p14:creationId xmlns="" xmlns:p14="http://schemas.microsoft.com/office/powerpoint/2010/main" val="40577101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amsung heavy industries shuttle tanker.jpg"/>
          <p:cNvPicPr/>
          <p:nvPr/>
        </p:nvPicPr>
        <p:blipFill>
          <a:blip r:embed="rId2" cstate="screen">
            <a:extLst/>
          </a:blip>
          <a:srcRect/>
          <a:stretch>
            <a:fillRect/>
          </a:stretch>
        </p:blipFill>
        <p:spPr>
          <a:xfrm>
            <a:off x="1" y="1"/>
            <a:ext cx="990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0" y="-192"/>
            <a:ext cx="9906002" cy="405198"/>
          </a:xfrm>
          <a:prstGeom prst="rect">
            <a:avLst/>
          </a:prstGeom>
          <a:blipFill>
            <a:blip r:embed="rId3" cstate="screen"/>
          </a:blipFill>
        </p:spPr>
        <p:txBody>
          <a:bodyPr/>
          <a:lstStyle>
            <a:lvl1pPr algn="ctr">
              <a:defRPr sz="2400" spc="384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1700" cap="all" spc="283" dirty="0">
                <a:solidFill>
                  <a:srgbClr val="FFFFFF"/>
                </a:solidFill>
              </a:rPr>
              <a:t>150,000 ton shuttle tanker</a:t>
            </a:r>
          </a:p>
        </p:txBody>
      </p:sp>
    </p:spTree>
    <p:extLst>
      <p:ext uri="{BB962C8B-B14F-4D97-AF65-F5344CB8AC3E}">
        <p14:creationId xmlns="" xmlns:p14="http://schemas.microsoft.com/office/powerpoint/2010/main" val="41831952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ncheon_bridge_city_korea-2.jpg"/>
          <p:cNvPicPr/>
          <p:nvPr/>
        </p:nvPicPr>
        <p:blipFill>
          <a:blip r:embed="rId2" cstate="screen">
            <a:extLst/>
          </a:blip>
          <a:srcRect/>
          <a:stretch>
            <a:fillRect/>
          </a:stretch>
        </p:blipFill>
        <p:spPr>
          <a:xfrm>
            <a:off x="1" y="1"/>
            <a:ext cx="990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6142" y="53742"/>
            <a:ext cx="9906000" cy="261610"/>
          </a:xfrm>
          <a:prstGeom prst="rect">
            <a:avLst/>
          </a:prstGeom>
          <a:blipFill>
            <a:blip r:embed="rId3" cstate="screen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1700" spc="283" dirty="0" err="1">
                <a:solidFill>
                  <a:srgbClr val="FFFFFF"/>
                </a:solidFill>
              </a:rPr>
              <a:t>Incheon</a:t>
            </a:r>
            <a:r>
              <a:rPr sz="1700" spc="283" dirty="0">
                <a:solidFill>
                  <a:srgbClr val="FFFFFF"/>
                </a:solidFill>
              </a:rPr>
              <a:t> Bridge, Korea</a:t>
            </a:r>
          </a:p>
        </p:txBody>
      </p:sp>
    </p:spTree>
    <p:extLst>
      <p:ext uri="{BB962C8B-B14F-4D97-AF65-F5344CB8AC3E}">
        <p14:creationId xmlns="" xmlns:p14="http://schemas.microsoft.com/office/powerpoint/2010/main" val="22058679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creen Shot 2015-06-25 at 14.41.27.png"/>
          <p:cNvPicPr/>
          <p:nvPr/>
        </p:nvPicPr>
        <p:blipFill>
          <a:blip r:embed="rId2" cstate="screen">
            <a:extLst/>
          </a:blip>
          <a:srcRect/>
          <a:stretch>
            <a:fillRect/>
          </a:stretch>
        </p:blipFill>
        <p:spPr>
          <a:xfrm>
            <a:off x="4262" y="1"/>
            <a:ext cx="9901738" cy="6857999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>
            <a:spLocks noGrp="1"/>
          </p:cNvSpPr>
          <p:nvPr>
            <p:ph type="body" idx="1"/>
          </p:nvPr>
        </p:nvSpPr>
        <p:spPr>
          <a:xfrm>
            <a:off x="0" y="20793"/>
            <a:ext cx="9699626" cy="357187"/>
          </a:xfrm>
          <a:prstGeom prst="rect">
            <a:avLst/>
          </a:prstGeom>
          <a:blipFill>
            <a:blip r:embed="rId3" cstate="screen"/>
          </a:blipFill>
        </p:spPr>
        <p:txBody>
          <a:bodyPr/>
          <a:lstStyle>
            <a:lvl1pPr algn="ctr" defTabSz="566674">
              <a:defRPr sz="2328" spc="372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1700" spc="274" dirty="0" smtClean="0">
                <a:solidFill>
                  <a:srgbClr val="FFFFFF"/>
                </a:solidFill>
              </a:rPr>
              <a:t>Military </a:t>
            </a:r>
            <a:r>
              <a:rPr sz="1700" spc="274" dirty="0">
                <a:solidFill>
                  <a:srgbClr val="FFFFFF"/>
                </a:solidFill>
              </a:rPr>
              <a:t>tank</a:t>
            </a:r>
          </a:p>
        </p:txBody>
      </p:sp>
    </p:spTree>
    <p:extLst>
      <p:ext uri="{BB962C8B-B14F-4D97-AF65-F5344CB8AC3E}">
        <p14:creationId xmlns="" xmlns:p14="http://schemas.microsoft.com/office/powerpoint/2010/main" val="39464712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ingapore_night_petronas_twin_towers_85120_3840x2400.jpg"/>
          <p:cNvPicPr/>
          <p:nvPr/>
        </p:nvPicPr>
        <p:blipFill>
          <a:blip r:embed="rId2" cstate="screen">
            <a:extLst/>
          </a:blip>
          <a:srcRect/>
          <a:stretch>
            <a:fillRect/>
          </a:stretch>
        </p:blipFill>
        <p:spPr>
          <a:xfrm>
            <a:off x="1" y="8930"/>
            <a:ext cx="990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0" y="-1893"/>
            <a:ext cx="9906001" cy="379485"/>
          </a:xfrm>
          <a:prstGeom prst="rect">
            <a:avLst/>
          </a:prstGeom>
          <a:blipFill>
            <a:blip r:embed="rId3" cstate="screen"/>
          </a:blipFill>
        </p:spPr>
        <p:txBody>
          <a:bodyPr/>
          <a:lstStyle>
            <a:lvl1pPr algn="ctr">
              <a:defRPr sz="2400" spc="384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1700" cap="all" spc="283" dirty="0" err="1">
                <a:solidFill>
                  <a:srgbClr val="FFFFFF"/>
                </a:solidFill>
              </a:rPr>
              <a:t>Petronas</a:t>
            </a:r>
            <a:r>
              <a:rPr sz="1700" cap="all" spc="283" dirty="0">
                <a:solidFill>
                  <a:srgbClr val="FFFFFF"/>
                </a:solidFill>
              </a:rPr>
              <a:t> Towers, Kuala Lumpur</a:t>
            </a:r>
          </a:p>
        </p:txBody>
      </p:sp>
    </p:spTree>
    <p:extLst>
      <p:ext uri="{BB962C8B-B14F-4D97-AF65-F5344CB8AC3E}">
        <p14:creationId xmlns="" xmlns:p14="http://schemas.microsoft.com/office/powerpoint/2010/main" val="32031700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2433</TotalTime>
  <Words>1568</Words>
  <Application>Microsoft Office PowerPoint</Application>
  <PresentationFormat>A4 Paper (210x297 mm)</PresentationFormat>
  <Paragraphs>229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Arial</vt:lpstr>
      <vt:lpstr>삼성고딕 L</vt:lpstr>
      <vt:lpstr>삼성긴고딕 Regular</vt:lpstr>
      <vt:lpstr>삼성긴고딕OTF Medium</vt:lpstr>
      <vt:lpstr>맑은 고딕</vt:lpstr>
      <vt:lpstr>Avenir Medium</vt:lpstr>
      <vt:lpstr>삼성긴고딕OTF Regular</vt:lpstr>
      <vt:lpstr>Arial Black</vt:lpstr>
      <vt:lpstr>Avenir Book</vt:lpstr>
      <vt:lpstr>Aharoni</vt:lpstr>
      <vt:lpstr>Verdana</vt:lpstr>
      <vt:lpstr>Samsung InterFace</vt:lpstr>
      <vt:lpstr>Calibri</vt:lpstr>
      <vt:lpstr>Wingdings</vt:lpstr>
      <vt:lpstr>삼성고딕 M</vt:lpstr>
      <vt:lpstr>Office 테마</vt:lpstr>
      <vt:lpstr>Вводная лекция</vt:lpstr>
      <vt:lpstr>Рады приветствовать!</vt:lpstr>
      <vt:lpstr>Singapore Mass rapid transit c908 Cross Street Station and associated tunnels</vt:lpstr>
      <vt:lpstr>Slide 4</vt:lpstr>
      <vt:lpstr>Deep tunnel Sewerage System. Singapore</vt:lpstr>
      <vt:lpstr>150,000 ton shuttle tanker</vt:lpstr>
      <vt:lpstr>Slide 7</vt:lpstr>
      <vt:lpstr>Slide 8</vt:lpstr>
      <vt:lpstr>Petronas Towers, Kuala Lumpur</vt:lpstr>
      <vt:lpstr>Burj Khalifa. Dubai, Emirates</vt:lpstr>
      <vt:lpstr>???</vt:lpstr>
      <vt:lpstr>Samsung Group</vt:lpstr>
      <vt:lpstr>Slide 13</vt:lpstr>
      <vt:lpstr>Slide 14</vt:lpstr>
      <vt:lpstr>Сеть исследовательских центров Samsung Electronics</vt:lpstr>
      <vt:lpstr>Slide 16</vt:lpstr>
      <vt:lpstr>SAMSUNG ELECTRONICS В РОССИИ</vt:lpstr>
      <vt:lpstr>Исследовательский центр Samsung в России</vt:lpstr>
      <vt:lpstr>Направления деятельности</vt:lpstr>
      <vt:lpstr>Почему TIZEN?</vt:lpstr>
      <vt:lpstr>TIZEN – мультиплатформенная ОС</vt:lpstr>
      <vt:lpstr>Internet of things</vt:lpstr>
      <vt:lpstr>IoT - почему сейчас? </vt:lpstr>
      <vt:lpstr>Ближайшие перспективы</vt:lpstr>
      <vt:lpstr>Рождение Tizen</vt:lpstr>
      <vt:lpstr>Slide 26</vt:lpstr>
      <vt:lpstr>Кратко</vt:lpstr>
      <vt:lpstr>Архитектура Tizen</vt:lpstr>
      <vt:lpstr>Slide 29</vt:lpstr>
      <vt:lpstr>С чего начать?</vt:lpstr>
      <vt:lpstr>Юн Светлана Менеджер образовательных проектов Исследовательский центр Самсунг   svetlana.yun@samsung.com</vt:lpstr>
    </vt:vector>
  </TitlesOfParts>
  <Company>Samsung Electronics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서주영/연수생(DMC연)/에이전트/삼성전자</dc:creator>
  <cp:lastModifiedBy>svetlana.yun</cp:lastModifiedBy>
  <cp:revision>200</cp:revision>
  <cp:lastPrinted>2015-01-22T05:00:55Z</cp:lastPrinted>
  <dcterms:created xsi:type="dcterms:W3CDTF">2014-11-11T07:34:02Z</dcterms:created>
  <dcterms:modified xsi:type="dcterms:W3CDTF">2017-07-17T06:47:07Z</dcterms:modified>
</cp:coreProperties>
</file>